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17">
          <p15:clr>
            <a:srgbClr val="A4A3A4"/>
          </p15:clr>
        </p15:guide>
        <p15:guide id="2" orient="horz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50" roundtripDataSignature="AMtx7mh0w4CjTtuxWshjLcWpfet7fOz0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1C07448-73BE-40E5-8BFF-CF9F02A1B102}">
  <a:tblStyle styleId="{61C07448-73BE-40E5-8BFF-CF9F02A1B102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2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2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17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f8c6e3f9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6f8c6e3f95_1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f87460761_2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cf87460761_2_4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f7e056f81e_5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1f7e056f81e_5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cf8746076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cf87460761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cf8746076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2cf87460761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f8746076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2cf87460761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cf87460761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cf87460761_4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6f8c6e3f9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26f8c6e3f9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f7e056f81e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1f7e056f81e_5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cf51105c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2cf51105c2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f8746076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2cf87460761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cf51105c2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2cf51105c28_0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cf8746076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2cf87460761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cf6889df5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2cf6889df5f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cf87460761_5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2cf87460761_5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f7e056f81e_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1f7e056f81e_7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cf6889df5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2cf6889df5f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f8746076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2cf87460761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cf87460761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2cf87460761_1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cf87460761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g2cf87460761_5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cf87460761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2cf87460761_7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cf87460761_5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g2cf87460761_5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cf87460761_5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2cf87460761_5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cf87460761_7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g2cf87460761_7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cf87460761_4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g2cf87460761_4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f87460761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cf87460761_2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cf87460761_9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g2cf87460761_9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6f8c6e3f95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g26f8c6e3f95_3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cf8746076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g2cf87460761_0_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6f8c6e3f95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g26f8c6e3f95_4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7e056f81e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f7e056f81e_5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7e056f81e_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f7e056f81e_5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7e056f81e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f7e056f81e_5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7e056f81e_5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f7e056f81e_5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7e056f81e_5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f7e056f81e_5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45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Relationship Id="rId5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318550" y="3310750"/>
            <a:ext cx="9475200" cy="2638500"/>
          </a:xfrm>
          <a:prstGeom prst="roundRect">
            <a:avLst>
              <a:gd fmla="val 16667" name="adj"/>
            </a:avLst>
          </a:prstGeom>
          <a:solidFill>
            <a:srgbClr val="F576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2조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강민기	성지현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송승환	이영한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최준철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Advisor :  강사님 &amp; 강지영 멘토님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24.04.26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-17340" y="0"/>
            <a:ext cx="6120000" cy="145143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6072000" y="0"/>
            <a:ext cx="6120000" cy="145143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986949" y="868042"/>
            <a:ext cx="10218000" cy="1479300"/>
          </a:xfrm>
          <a:prstGeom prst="roundRect">
            <a:avLst>
              <a:gd fmla="val 23680" name="adj"/>
            </a:avLst>
          </a:prstGeom>
          <a:solidFill>
            <a:srgbClr val="F476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87052" y="1074358"/>
            <a:ext cx="1021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Playing with Machine Learning in the Kaggle Playground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4133302" y="1778533"/>
            <a:ext cx="384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Final project - </a:t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>
            <a:off x="-17350" y="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6120000" y="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-862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612872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6f8c6e3f95_1_40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AE61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g26f8c6e3f95_1_40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g26f8c6e3f95_1_40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g26f8c6e3f95_1_40"/>
          <p:cNvSpPr txBox="1"/>
          <p:nvPr/>
        </p:nvSpPr>
        <p:spPr>
          <a:xfrm>
            <a:off x="69539" y="602700"/>
            <a:ext cx="931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전처리 : 파생변수 생성</a:t>
            </a:r>
            <a:endParaRPr sz="2500">
              <a:solidFill>
                <a:srgbClr val="F27649"/>
              </a:solidFill>
            </a:endParaRPr>
          </a:p>
        </p:txBody>
      </p:sp>
      <p:sp>
        <p:nvSpPr>
          <p:cNvPr id="305" name="Google Shape;305;g26f8c6e3f95_1_40"/>
          <p:cNvSpPr txBox="1"/>
          <p:nvPr/>
        </p:nvSpPr>
        <p:spPr>
          <a:xfrm>
            <a:off x="292608" y="1600500"/>
            <a:ext cx="3400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IsSenior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g26f8c6e3f95_1_40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g26f8c6e3f95_1_40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g26f8c6e3f95_1_40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g26f8c6e3f95_1_40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g26f8c6e3f95_1_40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g26f8c6e3f95_1_40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g26f8c6e3f95_1_40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g26f8c6e3f95_1_40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g26f8c6e3f95_1_40"/>
          <p:cNvSpPr/>
          <p:nvPr/>
        </p:nvSpPr>
        <p:spPr>
          <a:xfrm>
            <a:off x="-862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g26f8c6e3f95_1_40"/>
          <p:cNvSpPr/>
          <p:nvPr/>
        </p:nvSpPr>
        <p:spPr>
          <a:xfrm>
            <a:off x="612872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6" name="Google Shape;316;g26f8c6e3f95_1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00" y="2301575"/>
            <a:ext cx="5645799" cy="42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26f8c6e3f95_1_40"/>
          <p:cNvSpPr txBox="1"/>
          <p:nvPr/>
        </p:nvSpPr>
        <p:spPr>
          <a:xfrm>
            <a:off x="6396475" y="1600500"/>
            <a:ext cx="3400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AgeCat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8" name="Google Shape;318;g26f8c6e3f95_1_40"/>
          <p:cNvPicPr preferRelativeResize="0"/>
          <p:nvPr/>
        </p:nvPicPr>
        <p:blipFill rotWithShape="1">
          <a:blip r:embed="rId4">
            <a:alphaModFix/>
          </a:blip>
          <a:srcRect b="7312" l="0" r="0" t="12598"/>
          <a:stretch/>
        </p:blipFill>
        <p:spPr>
          <a:xfrm>
            <a:off x="6331775" y="2301575"/>
            <a:ext cx="5645800" cy="420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cf87460761_2_434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AE61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g2cf87460761_2_434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g2cf87460761_2_434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g2cf87460761_2_434"/>
          <p:cNvSpPr txBox="1"/>
          <p:nvPr/>
        </p:nvSpPr>
        <p:spPr>
          <a:xfrm>
            <a:off x="69539" y="602700"/>
            <a:ext cx="931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전처리 : 파생변수 생성</a:t>
            </a:r>
            <a:endParaRPr sz="2500">
              <a:solidFill>
                <a:srgbClr val="F27649"/>
              </a:solidFill>
            </a:endParaRPr>
          </a:p>
        </p:txBody>
      </p:sp>
      <p:sp>
        <p:nvSpPr>
          <p:cNvPr id="327" name="Google Shape;327;g2cf87460761_2_434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g2cf87460761_2_434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g2cf87460761_2_434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g2cf87460761_2_434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g2cf87460761_2_434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g2cf87460761_2_434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g2cf87460761_2_434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g2cf87460761_2_434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g2cf87460761_2_434"/>
          <p:cNvSpPr/>
          <p:nvPr/>
        </p:nvSpPr>
        <p:spPr>
          <a:xfrm>
            <a:off x="-862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g2cf87460761_2_434"/>
          <p:cNvSpPr/>
          <p:nvPr/>
        </p:nvSpPr>
        <p:spPr>
          <a:xfrm>
            <a:off x="612872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g2cf87460761_2_434"/>
          <p:cNvSpPr txBox="1"/>
          <p:nvPr/>
        </p:nvSpPr>
        <p:spPr>
          <a:xfrm>
            <a:off x="292608" y="1600500"/>
            <a:ext cx="3400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Products_Per_Tenure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2cf87460761_2_434"/>
          <p:cNvSpPr txBox="1"/>
          <p:nvPr/>
        </p:nvSpPr>
        <p:spPr>
          <a:xfrm>
            <a:off x="6396475" y="1600500"/>
            <a:ext cx="3400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IsActive_by_CreditCard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9" name="Google Shape;339;g2cf87460761_2_434"/>
          <p:cNvPicPr preferRelativeResize="0"/>
          <p:nvPr/>
        </p:nvPicPr>
        <p:blipFill rotWithShape="1">
          <a:blip r:embed="rId3">
            <a:alphaModFix/>
          </a:blip>
          <a:srcRect b="0" l="0" r="20236" t="0"/>
          <a:stretch/>
        </p:blipFill>
        <p:spPr>
          <a:xfrm>
            <a:off x="256700" y="2301575"/>
            <a:ext cx="5645799" cy="42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cf87460761_2_434"/>
          <p:cNvPicPr preferRelativeResize="0"/>
          <p:nvPr/>
        </p:nvPicPr>
        <p:blipFill rotWithShape="1">
          <a:blip r:embed="rId4">
            <a:alphaModFix/>
          </a:blip>
          <a:srcRect b="0" l="3173" r="16063" t="0"/>
          <a:stretch/>
        </p:blipFill>
        <p:spPr>
          <a:xfrm>
            <a:off x="6331775" y="2301575"/>
            <a:ext cx="5645801" cy="420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f7e056f81e_5_174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AE61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g1f7e056f81e_5_174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g1f7e056f81e_5_174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g1f7e056f81e_5_174"/>
          <p:cNvSpPr txBox="1"/>
          <p:nvPr/>
        </p:nvSpPr>
        <p:spPr>
          <a:xfrm>
            <a:off x="69558" y="602700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EDA</a:t>
            </a:r>
            <a:endParaRPr/>
          </a:p>
        </p:txBody>
      </p:sp>
      <p:pic>
        <p:nvPicPr>
          <p:cNvPr id="349" name="Google Shape;349;g1f7e056f81e_5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46" y="2974925"/>
            <a:ext cx="5057775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1f7e056f81e_5_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2175" y="2974925"/>
            <a:ext cx="5467751" cy="290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1f7e056f81e_5_174"/>
          <p:cNvSpPr txBox="1"/>
          <p:nvPr/>
        </p:nvSpPr>
        <p:spPr>
          <a:xfrm>
            <a:off x="292608" y="1448100"/>
            <a:ext cx="327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Target값 분포	</a:t>
            </a:r>
            <a:endParaRPr b="1" sz="1600"/>
          </a:p>
        </p:txBody>
      </p:sp>
      <p:sp>
        <p:nvSpPr>
          <p:cNvPr id="352" name="Google Shape;352;g1f7e056f81e_5_174"/>
          <p:cNvSpPr txBox="1"/>
          <p:nvPr/>
        </p:nvSpPr>
        <p:spPr>
          <a:xfrm>
            <a:off x="292608" y="2017488"/>
            <a:ext cx="5375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ㆍ데이터 </a:t>
            </a:r>
            <a:r>
              <a:rPr b="1" lang="en-US" sz="18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불균형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확인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(이탈 X : 78.9%, 이탈 O : 21.1%)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ㆍ모델링 진행시 </a:t>
            </a:r>
            <a:r>
              <a:rPr b="1" lang="en-US" sz="18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층화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고려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g1f7e056f81e_5_174"/>
          <p:cNvSpPr txBox="1"/>
          <p:nvPr/>
        </p:nvSpPr>
        <p:spPr>
          <a:xfrm>
            <a:off x="6190633" y="1448100"/>
            <a:ext cx="327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 분포 그래프</a:t>
            </a:r>
            <a:endParaRPr b="1" sz="2000"/>
          </a:p>
        </p:txBody>
      </p:sp>
      <p:sp>
        <p:nvSpPr>
          <p:cNvPr id="354" name="Google Shape;354;g1f7e056f81e_5_174"/>
          <p:cNvSpPr txBox="1"/>
          <p:nvPr/>
        </p:nvSpPr>
        <p:spPr>
          <a:xfrm>
            <a:off x="6190633" y="2062200"/>
            <a:ext cx="570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b="1" lang="en-US" sz="18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나이대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별로 큰 이탈률의 차이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g1f7e056f81e_5_174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g1f7e056f81e_5_174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g1f7e056f81e_5_174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g1f7e056f81e_5_174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g1f7e056f81e_5_174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g1f7e056f81e_5_174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g1f7e056f81e_5_174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g1f7e056f81e_5_174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1f7e056f81e_5_174"/>
          <p:cNvSpPr/>
          <p:nvPr/>
        </p:nvSpPr>
        <p:spPr>
          <a:xfrm>
            <a:off x="-862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f7e056f81e_5_174"/>
          <p:cNvSpPr/>
          <p:nvPr/>
        </p:nvSpPr>
        <p:spPr>
          <a:xfrm>
            <a:off x="612872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cf87460761_0_4"/>
          <p:cNvSpPr txBox="1"/>
          <p:nvPr/>
        </p:nvSpPr>
        <p:spPr>
          <a:xfrm>
            <a:off x="288950" y="1448100"/>
            <a:ext cx="98457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데이터 분할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ㆍTrain과 Test는 </a:t>
            </a:r>
            <a:r>
              <a:rPr b="1" lang="en-US" sz="18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8:2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비율을 사용하여 </a:t>
            </a:r>
            <a:r>
              <a:rPr b="1" lang="en-US" sz="18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층화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적용, 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random_state = 42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데이터 모델링</a:t>
            </a:r>
            <a:endParaRPr/>
          </a:p>
        </p:txBody>
      </p:sp>
      <p:sp>
        <p:nvSpPr>
          <p:cNvPr id="370" name="Google Shape;370;g2cf87460761_0_4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AE61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g2cf87460761_0_4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2" name="Google Shape;372;g2cf87460761_0_4"/>
          <p:cNvSpPr/>
          <p:nvPr/>
        </p:nvSpPr>
        <p:spPr>
          <a:xfrm>
            <a:off x="6120000" y="6711150"/>
            <a:ext cx="60708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g2cf87460761_0_4"/>
          <p:cNvSpPr txBox="1"/>
          <p:nvPr/>
        </p:nvSpPr>
        <p:spPr>
          <a:xfrm>
            <a:off x="69558" y="602700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모델링</a:t>
            </a:r>
            <a:endParaRPr/>
          </a:p>
        </p:txBody>
      </p:sp>
      <p:sp>
        <p:nvSpPr>
          <p:cNvPr id="374" name="Google Shape;374;g2cf87460761_0_4"/>
          <p:cNvSpPr/>
          <p:nvPr/>
        </p:nvSpPr>
        <p:spPr>
          <a:xfrm>
            <a:off x="3357450" y="3064200"/>
            <a:ext cx="5477100" cy="187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Malgun Gothic"/>
                <a:ea typeface="Malgun Gothic"/>
                <a:cs typeface="Malgun Gothic"/>
                <a:sym typeface="Malgun Gothic"/>
              </a:rPr>
              <a:t>Pipeline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5" name="Google Shape;375;g2cf87460761_0_4"/>
          <p:cNvCxnSpPr/>
          <p:nvPr/>
        </p:nvCxnSpPr>
        <p:spPr>
          <a:xfrm>
            <a:off x="6096000" y="4034953"/>
            <a:ext cx="0" cy="2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6" name="Google Shape;376;g2cf87460761_0_4"/>
          <p:cNvSpPr/>
          <p:nvPr/>
        </p:nvSpPr>
        <p:spPr>
          <a:xfrm>
            <a:off x="3903463" y="3592162"/>
            <a:ext cx="4385400" cy="376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C9DAF8"/>
                </a:highlight>
                <a:latin typeface="Malgun Gothic"/>
                <a:ea typeface="Malgun Gothic"/>
                <a:cs typeface="Malgun Gothic"/>
                <a:sym typeface="Malgun Gothic"/>
              </a:rPr>
              <a:t>Scaler()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g2cf87460761_0_4"/>
          <p:cNvSpPr/>
          <p:nvPr/>
        </p:nvSpPr>
        <p:spPr>
          <a:xfrm>
            <a:off x="3903475" y="4354054"/>
            <a:ext cx="4385400" cy="511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C9DAF8"/>
                </a:highlight>
                <a:latin typeface="Malgun Gothic"/>
                <a:ea typeface="Malgun Gothic"/>
                <a:cs typeface="Malgun Gothic"/>
                <a:sym typeface="Malgun Gothic"/>
              </a:rPr>
              <a:t>Model()</a:t>
            </a:r>
            <a:endParaRPr>
              <a:solidFill>
                <a:schemeClr val="dk1"/>
              </a:solidFill>
              <a:highlight>
                <a:srgbClr val="C9DAF8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highlight>
                  <a:srgbClr val="C9DAF8"/>
                </a:highlight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b="1" lang="en-US">
                <a:solidFill>
                  <a:schemeClr val="dk1"/>
                </a:solidFill>
                <a:highlight>
                  <a:srgbClr val="C9DAF8"/>
                </a:highlight>
                <a:latin typeface="Malgun Gothic"/>
                <a:ea typeface="Malgun Gothic"/>
                <a:cs typeface="Malgun Gothic"/>
                <a:sym typeface="Malgun Gothic"/>
              </a:rPr>
              <a:t>XGBClassifier, CatBoostClassifier …</a:t>
            </a:r>
            <a:r>
              <a:rPr lang="en-US">
                <a:solidFill>
                  <a:schemeClr val="dk1"/>
                </a:solidFill>
                <a:highlight>
                  <a:srgbClr val="C9DAF8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>
              <a:solidFill>
                <a:schemeClr val="dk1"/>
              </a:solidFill>
              <a:highlight>
                <a:srgbClr val="C9DAF8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8" name="Google Shape;378;g2cf87460761_0_4"/>
          <p:cNvCxnSpPr/>
          <p:nvPr/>
        </p:nvCxnSpPr>
        <p:spPr>
          <a:xfrm>
            <a:off x="6096000" y="4999230"/>
            <a:ext cx="0" cy="2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" name="Google Shape;379;g2cf87460761_0_4"/>
          <p:cNvSpPr/>
          <p:nvPr/>
        </p:nvSpPr>
        <p:spPr>
          <a:xfrm>
            <a:off x="3903463" y="5304335"/>
            <a:ext cx="4385400" cy="376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C9DAF8"/>
                </a:highlight>
                <a:latin typeface="Malgun Gothic"/>
                <a:ea typeface="Malgun Gothic"/>
                <a:cs typeface="Malgun Gothic"/>
                <a:sym typeface="Malgun Gothic"/>
              </a:rPr>
              <a:t>G</a:t>
            </a:r>
            <a:r>
              <a:rPr lang="en-US">
                <a:solidFill>
                  <a:schemeClr val="dk1"/>
                </a:solidFill>
                <a:highlight>
                  <a:srgbClr val="C9DAF8"/>
                </a:highlight>
                <a:latin typeface="Malgun Gothic"/>
                <a:ea typeface="Malgun Gothic"/>
                <a:cs typeface="Malgun Gothic"/>
                <a:sym typeface="Malgun Gothic"/>
              </a:rPr>
              <a:t>ridSearchCV()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g2cf87460761_0_4"/>
          <p:cNvSpPr/>
          <p:nvPr/>
        </p:nvSpPr>
        <p:spPr>
          <a:xfrm>
            <a:off x="4847239" y="6081264"/>
            <a:ext cx="2497800" cy="376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ROC_AUC_SCORE()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1" name="Google Shape;381;g2cf87460761_0_4"/>
          <p:cNvCxnSpPr/>
          <p:nvPr/>
        </p:nvCxnSpPr>
        <p:spPr>
          <a:xfrm>
            <a:off x="6096000" y="5767302"/>
            <a:ext cx="0" cy="2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g2cf87460761_0_4"/>
          <p:cNvSpPr/>
          <p:nvPr/>
        </p:nvSpPr>
        <p:spPr>
          <a:xfrm>
            <a:off x="6250715" y="5788211"/>
            <a:ext cx="802800" cy="2046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highlight>
                  <a:srgbClr val="A4C2F4"/>
                </a:highlight>
                <a:latin typeface="Malgun Gothic"/>
                <a:ea typeface="Malgun Gothic"/>
                <a:cs typeface="Malgun Gothic"/>
                <a:sym typeface="Malgun Gothic"/>
              </a:rPr>
              <a:t>predict</a:t>
            </a:r>
            <a:endParaRPr b="1" sz="1200">
              <a:highlight>
                <a:srgbClr val="A4C2F4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g2cf87460761_0_4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g2cf87460761_0_4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g2cf87460761_0_4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g2cf87460761_0_4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g2cf87460761_0_4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g2cf87460761_0_4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g2cf87460761_0_4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g2cf87460761_0_4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g2cf87460761_0_4"/>
          <p:cNvSpPr/>
          <p:nvPr/>
        </p:nvSpPr>
        <p:spPr>
          <a:xfrm>
            <a:off x="-862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g2cf87460761_0_4"/>
          <p:cNvSpPr/>
          <p:nvPr/>
        </p:nvSpPr>
        <p:spPr>
          <a:xfrm>
            <a:off x="612872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f87460761_0_47"/>
          <p:cNvSpPr txBox="1"/>
          <p:nvPr/>
        </p:nvSpPr>
        <p:spPr>
          <a:xfrm>
            <a:off x="512975" y="2017488"/>
            <a:ext cx="53751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 </a:t>
            </a:r>
            <a:r>
              <a:rPr b="1" lang="en-US" sz="18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Discussion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참고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 데이터 분할 진행하지 않고 모든 train 데이터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훈련에 사용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 Surname 변수를 제거 X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 AgeCat의 집단을 10개로 확장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 </a:t>
            </a:r>
            <a:r>
              <a:rPr b="1" lang="en-US" sz="18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StratifiedKFold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사용하여 교차 검증 수행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g2cf87460761_0_47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AE61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g2cf87460761_0_47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g2cf87460761_0_47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g2cf87460761_0_47"/>
          <p:cNvSpPr txBox="1"/>
          <p:nvPr/>
        </p:nvSpPr>
        <p:spPr>
          <a:xfrm>
            <a:off x="69558" y="602700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모델링 결과</a:t>
            </a:r>
            <a:endParaRPr/>
          </a:p>
        </p:txBody>
      </p:sp>
      <p:pic>
        <p:nvPicPr>
          <p:cNvPr id="402" name="Google Shape;402;g2cf87460761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200" y="5335064"/>
            <a:ext cx="3430034" cy="8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2cf87460761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8999" y="2017501"/>
            <a:ext cx="5274543" cy="39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2cf87460761_0_47"/>
          <p:cNvSpPr txBox="1"/>
          <p:nvPr/>
        </p:nvSpPr>
        <p:spPr>
          <a:xfrm>
            <a:off x="288950" y="1448100"/>
            <a:ext cx="3981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성능이 가장 좋았던 모델링</a:t>
            </a:r>
            <a:endParaRPr b="1" sz="2000"/>
          </a:p>
        </p:txBody>
      </p:sp>
      <p:sp>
        <p:nvSpPr>
          <p:cNvPr id="405" name="Google Shape;405;g2cf87460761_0_47"/>
          <p:cNvSpPr txBox="1"/>
          <p:nvPr/>
        </p:nvSpPr>
        <p:spPr>
          <a:xfrm>
            <a:off x="6070675" y="1448100"/>
            <a:ext cx="3981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ROC-CURVE 시각화</a:t>
            </a:r>
            <a:endParaRPr b="1" sz="2000"/>
          </a:p>
        </p:txBody>
      </p:sp>
      <p:sp>
        <p:nvSpPr>
          <p:cNvPr id="406" name="Google Shape;406;g2cf87460761_0_47"/>
          <p:cNvSpPr txBox="1"/>
          <p:nvPr/>
        </p:nvSpPr>
        <p:spPr>
          <a:xfrm>
            <a:off x="288950" y="4729439"/>
            <a:ext cx="3981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지표 결과</a:t>
            </a:r>
            <a:endParaRPr b="1" sz="2000"/>
          </a:p>
        </p:txBody>
      </p:sp>
      <p:sp>
        <p:nvSpPr>
          <p:cNvPr id="407" name="Google Shape;407;g2cf87460761_0_47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g2cf87460761_0_47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g2cf87460761_0_47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g2cf87460761_0_47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g2cf87460761_0_47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g2cf87460761_0_47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g2cf87460761_0_47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g2cf87460761_0_47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5" name="Google Shape;415;g2cf87460761_0_47"/>
          <p:cNvSpPr/>
          <p:nvPr/>
        </p:nvSpPr>
        <p:spPr>
          <a:xfrm>
            <a:off x="-862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6" name="Google Shape;416;g2cf87460761_0_47"/>
          <p:cNvSpPr/>
          <p:nvPr/>
        </p:nvSpPr>
        <p:spPr>
          <a:xfrm>
            <a:off x="612872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g2cf87460761_0_47"/>
          <p:cNvSpPr txBox="1"/>
          <p:nvPr/>
        </p:nvSpPr>
        <p:spPr>
          <a:xfrm>
            <a:off x="2147700" y="5832575"/>
            <a:ext cx="1882200" cy="346500"/>
          </a:xfrm>
          <a:prstGeom prst="rect">
            <a:avLst/>
          </a:prstGeom>
          <a:noFill/>
          <a:ln cap="flat" cmpd="sng" w="76200">
            <a:solidFill>
              <a:srgbClr val="F276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cf87460761_0_102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AF68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g2cf87460761_0_102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g2cf87460761_0_102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5" name="Google Shape;425;g2cf87460761_0_102"/>
          <p:cNvSpPr txBox="1"/>
          <p:nvPr/>
        </p:nvSpPr>
        <p:spPr>
          <a:xfrm>
            <a:off x="69558" y="602700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대회 제출 결과</a:t>
            </a:r>
            <a:endParaRPr/>
          </a:p>
        </p:txBody>
      </p:sp>
      <p:sp>
        <p:nvSpPr>
          <p:cNvPr id="426" name="Google Shape;426;g2cf87460761_0_102"/>
          <p:cNvSpPr txBox="1"/>
          <p:nvPr/>
        </p:nvSpPr>
        <p:spPr>
          <a:xfrm>
            <a:off x="288950" y="1448100"/>
            <a:ext cx="327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대회 순위 결과</a:t>
            </a:r>
            <a:endParaRPr b="1" sz="1600"/>
          </a:p>
        </p:txBody>
      </p:sp>
      <p:pic>
        <p:nvPicPr>
          <p:cNvPr id="427" name="Google Shape;427;g2cf87460761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627" y="2516841"/>
            <a:ext cx="4566896" cy="89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2cf87460761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176" y="2516841"/>
            <a:ext cx="4958268" cy="7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2cf87460761_0_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5627" y="4579300"/>
            <a:ext cx="5536474" cy="8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2cf87460761_0_102"/>
          <p:cNvSpPr txBox="1"/>
          <p:nvPr/>
        </p:nvSpPr>
        <p:spPr>
          <a:xfrm>
            <a:off x="620422" y="2726240"/>
            <a:ext cx="4998900" cy="346500"/>
          </a:xfrm>
          <a:prstGeom prst="rect">
            <a:avLst/>
          </a:prstGeom>
          <a:noFill/>
          <a:ln cap="flat" cmpd="sng" w="76200">
            <a:solidFill>
              <a:srgbClr val="F276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g2cf87460761_0_102"/>
          <p:cNvSpPr txBox="1"/>
          <p:nvPr/>
        </p:nvSpPr>
        <p:spPr>
          <a:xfrm>
            <a:off x="6459261" y="4822725"/>
            <a:ext cx="5536500" cy="346500"/>
          </a:xfrm>
          <a:prstGeom prst="rect">
            <a:avLst/>
          </a:prstGeom>
          <a:noFill/>
          <a:ln cap="flat" cmpd="sng" w="76200">
            <a:solidFill>
              <a:srgbClr val="F276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g2cf87460761_0_102"/>
          <p:cNvSpPr txBox="1"/>
          <p:nvPr/>
        </p:nvSpPr>
        <p:spPr>
          <a:xfrm>
            <a:off x="9125375" y="2944015"/>
            <a:ext cx="876900" cy="346500"/>
          </a:xfrm>
          <a:prstGeom prst="rect">
            <a:avLst/>
          </a:prstGeom>
          <a:noFill/>
          <a:ln cap="flat" cmpd="sng" w="76200">
            <a:solidFill>
              <a:srgbClr val="F276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3" name="Google Shape;433;g2cf87460761_0_102"/>
          <p:cNvSpPr txBox="1"/>
          <p:nvPr/>
        </p:nvSpPr>
        <p:spPr>
          <a:xfrm>
            <a:off x="605450" y="2017500"/>
            <a:ext cx="525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기존 목표 (</a:t>
            </a:r>
            <a:r>
              <a:rPr lang="en-US" sz="18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상위 10%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이내, Score : 0.89642) </a:t>
            </a:r>
            <a:endParaRPr/>
          </a:p>
        </p:txBody>
      </p:sp>
      <p:sp>
        <p:nvSpPr>
          <p:cNvPr id="434" name="Google Shape;434;g2cf87460761_0_102"/>
          <p:cNvSpPr txBox="1"/>
          <p:nvPr/>
        </p:nvSpPr>
        <p:spPr>
          <a:xfrm>
            <a:off x="6070675" y="1448100"/>
            <a:ext cx="3981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제출 결과</a:t>
            </a:r>
            <a:endParaRPr b="1" sz="2000"/>
          </a:p>
        </p:txBody>
      </p:sp>
      <p:sp>
        <p:nvSpPr>
          <p:cNvPr id="435" name="Google Shape;435;g2cf87460761_0_102"/>
          <p:cNvSpPr txBox="1"/>
          <p:nvPr/>
        </p:nvSpPr>
        <p:spPr>
          <a:xfrm>
            <a:off x="6454676" y="2017500"/>
            <a:ext cx="281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제출 Score : 0.89469 </a:t>
            </a:r>
            <a:endParaRPr/>
          </a:p>
        </p:txBody>
      </p:sp>
      <p:sp>
        <p:nvSpPr>
          <p:cNvPr id="436" name="Google Shape;436;g2cf87460761_0_102"/>
          <p:cNvSpPr txBox="1"/>
          <p:nvPr/>
        </p:nvSpPr>
        <p:spPr>
          <a:xfrm>
            <a:off x="6607076" y="3885925"/>
            <a:ext cx="281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예상 등수 : 502등</a:t>
            </a:r>
            <a:endParaRPr/>
          </a:p>
        </p:txBody>
      </p:sp>
      <p:sp>
        <p:nvSpPr>
          <p:cNvPr id="437" name="Google Shape;437;g2cf87460761_0_102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g2cf87460761_0_102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g2cf87460761_0_102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0" name="Google Shape;440;g2cf87460761_0_102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g2cf87460761_0_102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2" name="Google Shape;442;g2cf87460761_0_102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3" name="Google Shape;443;g2cf87460761_0_102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g2cf87460761_0_102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g2cf87460761_0_102"/>
          <p:cNvSpPr/>
          <p:nvPr/>
        </p:nvSpPr>
        <p:spPr>
          <a:xfrm>
            <a:off x="-862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g2cf87460761_0_102"/>
          <p:cNvSpPr/>
          <p:nvPr/>
        </p:nvSpPr>
        <p:spPr>
          <a:xfrm>
            <a:off x="612872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cf87460761_4_11"/>
          <p:cNvSpPr txBox="1"/>
          <p:nvPr/>
        </p:nvSpPr>
        <p:spPr>
          <a:xfrm>
            <a:off x="995825" y="5679550"/>
            <a:ext cx="512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가입 기간은 크게 영향을 주는 변수는 아님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g2cf87460761_4_11"/>
          <p:cNvSpPr txBox="1"/>
          <p:nvPr/>
        </p:nvSpPr>
        <p:spPr>
          <a:xfrm>
            <a:off x="650250" y="5110150"/>
            <a:ext cx="553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18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가입 기간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따라 이탈률에 영향이 있다고 예상</a:t>
            </a:r>
            <a:endParaRPr b="1" sz="2200"/>
          </a:p>
        </p:txBody>
      </p:sp>
      <p:sp>
        <p:nvSpPr>
          <p:cNvPr id="453" name="Google Shape;453;g2cf87460761_4_11"/>
          <p:cNvSpPr/>
          <p:nvPr/>
        </p:nvSpPr>
        <p:spPr>
          <a:xfrm>
            <a:off x="0" y="-4"/>
            <a:ext cx="12192000" cy="1281300"/>
          </a:xfrm>
          <a:prstGeom prst="rect">
            <a:avLst/>
          </a:prstGeom>
          <a:solidFill>
            <a:srgbClr val="AE61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g2cf87460761_4_11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g2cf87460761_4_11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g2cf87460761_4_11"/>
          <p:cNvSpPr txBox="1"/>
          <p:nvPr/>
        </p:nvSpPr>
        <p:spPr>
          <a:xfrm>
            <a:off x="69546" y="602700"/>
            <a:ext cx="350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인사이트</a:t>
            </a:r>
            <a:endParaRPr/>
          </a:p>
        </p:txBody>
      </p:sp>
      <p:pic>
        <p:nvPicPr>
          <p:cNvPr id="457" name="Google Shape;457;g2cf87460761_4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250" y="1896850"/>
            <a:ext cx="5762275" cy="4288618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2cf87460761_4_11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g2cf87460761_4_11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g2cf87460761_4_11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g2cf87460761_4_11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g2cf87460761_4_11"/>
          <p:cNvSpPr txBox="1"/>
          <p:nvPr/>
        </p:nvSpPr>
        <p:spPr>
          <a:xfrm>
            <a:off x="340300" y="1419850"/>
            <a:ext cx="5057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가설 평가</a:t>
            </a:r>
            <a:endParaRPr b="0" i="0" sz="2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g2cf87460761_4_11"/>
          <p:cNvSpPr txBox="1"/>
          <p:nvPr/>
        </p:nvSpPr>
        <p:spPr>
          <a:xfrm>
            <a:off x="650250" y="1896850"/>
            <a:ext cx="553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1)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연령</a:t>
            </a: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따라 이탈률에 영향이 있다고 예상</a:t>
            </a:r>
            <a:endParaRPr b="1" sz="2200"/>
          </a:p>
        </p:txBody>
      </p:sp>
      <p:sp>
        <p:nvSpPr>
          <p:cNvPr id="464" name="Google Shape;464;g2cf87460761_4_11"/>
          <p:cNvSpPr txBox="1"/>
          <p:nvPr/>
        </p:nvSpPr>
        <p:spPr>
          <a:xfrm>
            <a:off x="995825" y="2466250"/>
            <a:ext cx="52641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 </a:t>
            </a:r>
            <a:r>
              <a:rPr b="1" lang="en-US" sz="16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Feature Importances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통해  나이가 이탈률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예측에 영향을 받는것을  확인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g2cf87460761_4_11"/>
          <p:cNvSpPr txBox="1"/>
          <p:nvPr/>
        </p:nvSpPr>
        <p:spPr>
          <a:xfrm>
            <a:off x="650250" y="3364900"/>
            <a:ext cx="55380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1"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18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등록 상품 수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</a:t>
            </a:r>
            <a:r>
              <a:rPr b="1" lang="en-US" sz="18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활동 여부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따라 이탈률에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영향이 있다고 예상</a:t>
            </a:r>
            <a:endParaRPr b="1" sz="2200"/>
          </a:p>
        </p:txBody>
      </p:sp>
      <p:sp>
        <p:nvSpPr>
          <p:cNvPr id="466" name="Google Shape;466;g2cf87460761_4_11"/>
          <p:cNvSpPr txBox="1"/>
          <p:nvPr/>
        </p:nvSpPr>
        <p:spPr>
          <a:xfrm>
            <a:off x="995825" y="4190750"/>
            <a:ext cx="5124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 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실제로 등록 상품 수는 이탈율에 많은 영향을 줌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 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활동 중인 멤버 또한 3순위로 영향을 줌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7" name="Google Shape;467;g2cf87460761_4_11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g2cf87460761_4_11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g2cf87460761_4_11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g2cf87460761_4_11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1" name="Google Shape;471;g2cf87460761_4_11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2" name="Google Shape;472;g2cf87460761_4_11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g2cf87460761_4_11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g2cf87460761_4_11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5" name="Google Shape;475;g2cf87460761_4_11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g2cf87460761_4_11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g2cf87460761_4_11"/>
          <p:cNvSpPr/>
          <p:nvPr/>
        </p:nvSpPr>
        <p:spPr>
          <a:xfrm>
            <a:off x="-862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g2cf87460761_4_11"/>
          <p:cNvSpPr/>
          <p:nvPr/>
        </p:nvSpPr>
        <p:spPr>
          <a:xfrm>
            <a:off x="612872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g2cf87460761_4_11"/>
          <p:cNvSpPr txBox="1"/>
          <p:nvPr/>
        </p:nvSpPr>
        <p:spPr>
          <a:xfrm>
            <a:off x="6641225" y="2191138"/>
            <a:ext cx="1024800" cy="3647700"/>
          </a:xfrm>
          <a:prstGeom prst="rect">
            <a:avLst/>
          </a:prstGeom>
          <a:noFill/>
          <a:ln cap="flat" cmpd="sng" w="76200">
            <a:solidFill>
              <a:srgbClr val="F276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6f8c6e3f95_1_0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AE61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g26f8c6e3f95_1_0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6" name="Google Shape;486;g26f8c6e3f95_1_0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7" name="Google Shape;487;g26f8c6e3f95_1_0"/>
          <p:cNvSpPr txBox="1"/>
          <p:nvPr/>
        </p:nvSpPr>
        <p:spPr>
          <a:xfrm>
            <a:off x="69550" y="602700"/>
            <a:ext cx="770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인사이트</a:t>
            </a:r>
            <a:endParaRPr/>
          </a:p>
        </p:txBody>
      </p:sp>
      <p:sp>
        <p:nvSpPr>
          <p:cNvPr id="488" name="Google Shape;488;g26f8c6e3f95_1_0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g26f8c6e3f95_1_0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g26f8c6e3f95_1_0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g26f8c6e3f95_1_0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g26f8c6e3f95_1_0"/>
          <p:cNvSpPr txBox="1"/>
          <p:nvPr/>
        </p:nvSpPr>
        <p:spPr>
          <a:xfrm>
            <a:off x="292608" y="1444752"/>
            <a:ext cx="5057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인사이트 결과</a:t>
            </a:r>
            <a:endParaRPr b="0" i="0" sz="2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3" name="Google Shape;493;g26f8c6e3f95_1_0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g26f8c6e3f95_1_0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5" name="Google Shape;495;g26f8c6e3f95_1_0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6" name="Google Shape;496;g26f8c6e3f95_1_0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7" name="Google Shape;497;g26f8c6e3f95_1_0"/>
          <p:cNvSpPr/>
          <p:nvPr/>
        </p:nvSpPr>
        <p:spPr>
          <a:xfrm>
            <a:off x="-862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8" name="Google Shape;498;g26f8c6e3f95_1_0"/>
          <p:cNvSpPr/>
          <p:nvPr/>
        </p:nvSpPr>
        <p:spPr>
          <a:xfrm>
            <a:off x="612872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9" name="Google Shape;499;g26f8c6e3f95_1_0"/>
          <p:cNvSpPr txBox="1"/>
          <p:nvPr/>
        </p:nvSpPr>
        <p:spPr>
          <a:xfrm>
            <a:off x="856350" y="2306675"/>
            <a:ext cx="10479300" cy="4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CECEC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highlight>
                  <a:schemeClr val="lt1"/>
                </a:highlight>
              </a:rPr>
              <a:t>✅</a:t>
            </a:r>
            <a:r>
              <a:rPr b="1" lang="en-US" sz="1800">
                <a:solidFill>
                  <a:schemeClr val="dk1"/>
                </a:solidFill>
              </a:rPr>
              <a:t>고객 연령별 마케팅 및 고객 응대 전략 수립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→ 연령대별로 알맞은 </a:t>
            </a:r>
            <a:r>
              <a:rPr b="1" lang="en-US" sz="1800">
                <a:solidFill>
                  <a:schemeClr val="dk1"/>
                </a:solidFill>
                <a:highlight>
                  <a:srgbClr val="FBE3D6"/>
                </a:highlight>
              </a:rPr>
              <a:t>혜택을 제공</a:t>
            </a:r>
            <a:r>
              <a:rPr b="1" lang="en-US" sz="1800">
                <a:solidFill>
                  <a:schemeClr val="dk1"/>
                </a:solidFill>
              </a:rPr>
              <a:t>하여 이탈을 방지!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highlight>
                  <a:schemeClr val="lt1"/>
                </a:highlight>
              </a:rPr>
              <a:t>✅고객의 가입 상품 수를 증가시키기 위한 전략 수립</a:t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highlight>
                  <a:schemeClr val="lt1"/>
                </a:highlight>
              </a:rPr>
              <a:t>→ </a:t>
            </a:r>
            <a:r>
              <a:rPr b="1" lang="en-US" sz="1800">
                <a:solidFill>
                  <a:schemeClr val="dk1"/>
                </a:solidFill>
                <a:highlight>
                  <a:srgbClr val="FBE3D6"/>
                </a:highlight>
              </a:rPr>
              <a:t>가입 상품 수</a:t>
            </a:r>
            <a:r>
              <a:rPr b="1" lang="en-US" sz="1800">
                <a:solidFill>
                  <a:schemeClr val="dk1"/>
                </a:solidFill>
              </a:rPr>
              <a:t>에 따라 이탈 방지 혹은 </a:t>
            </a:r>
            <a:r>
              <a:rPr b="1" lang="en-US" sz="1800">
                <a:solidFill>
                  <a:schemeClr val="dk1"/>
                </a:solidFill>
                <a:highlight>
                  <a:srgbClr val="FBE3D6"/>
                </a:highlight>
              </a:rPr>
              <a:t>가입 유도 전략</a:t>
            </a:r>
            <a:r>
              <a:rPr b="1" lang="en-US" sz="1800">
                <a:solidFill>
                  <a:schemeClr val="dk1"/>
                </a:solidFill>
              </a:rPr>
              <a:t> 사용!</a:t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f7e056f81e_5_28"/>
          <p:cNvSpPr/>
          <p:nvPr/>
        </p:nvSpPr>
        <p:spPr>
          <a:xfrm>
            <a:off x="987000" y="862200"/>
            <a:ext cx="10218000" cy="5133600"/>
          </a:xfrm>
          <a:prstGeom prst="roundRect">
            <a:avLst>
              <a:gd fmla="val 23680" name="adj"/>
            </a:avLst>
          </a:prstGeom>
          <a:solidFill>
            <a:srgbClr val="F27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회귀</a:t>
            </a: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(Regression)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5" name="Google Shape;505;g1f7e056f81e_5_28"/>
          <p:cNvSpPr/>
          <p:nvPr/>
        </p:nvSpPr>
        <p:spPr>
          <a:xfrm>
            <a:off x="-8675" y="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g1f7e056f81e_5_28"/>
          <p:cNvSpPr/>
          <p:nvPr/>
        </p:nvSpPr>
        <p:spPr>
          <a:xfrm>
            <a:off x="6128675" y="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7" name="Google Shape;507;g1f7e056f81e_5_28"/>
          <p:cNvSpPr/>
          <p:nvPr/>
        </p:nvSpPr>
        <p:spPr>
          <a:xfrm>
            <a:off x="-867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g1f7e056f81e_5_28"/>
          <p:cNvSpPr/>
          <p:nvPr/>
        </p:nvSpPr>
        <p:spPr>
          <a:xfrm>
            <a:off x="612867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cf51105c28_0_0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F27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4" name="Google Shape;514;g2cf51105c28_0_0"/>
          <p:cNvSpPr txBox="1"/>
          <p:nvPr/>
        </p:nvSpPr>
        <p:spPr>
          <a:xfrm>
            <a:off x="288950" y="5261325"/>
            <a:ext cx="327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모델 종류</a:t>
            </a:r>
            <a:endParaRPr b="1"/>
          </a:p>
        </p:txBody>
      </p:sp>
      <p:sp>
        <p:nvSpPr>
          <p:cNvPr id="515" name="Google Shape;515;g2cf51105c28_0_0"/>
          <p:cNvSpPr/>
          <p:nvPr/>
        </p:nvSpPr>
        <p:spPr>
          <a:xfrm>
            <a:off x="6070650" y="6711150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" name="Google Shape;516;g2cf51105c28_0_0"/>
          <p:cNvSpPr txBox="1"/>
          <p:nvPr/>
        </p:nvSpPr>
        <p:spPr>
          <a:xfrm>
            <a:off x="69540" y="602712"/>
            <a:ext cx="219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대회 소개</a:t>
            </a:r>
            <a:endParaRPr/>
          </a:p>
        </p:txBody>
      </p:sp>
      <p:sp>
        <p:nvSpPr>
          <p:cNvPr id="517" name="Google Shape;517;g2cf51105c28_0_0"/>
          <p:cNvSpPr txBox="1"/>
          <p:nvPr/>
        </p:nvSpPr>
        <p:spPr>
          <a:xfrm>
            <a:off x="288950" y="1448100"/>
            <a:ext cx="327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대회 제목</a:t>
            </a:r>
            <a:endParaRPr b="1"/>
          </a:p>
        </p:txBody>
      </p:sp>
      <p:sp>
        <p:nvSpPr>
          <p:cNvPr id="518" name="Google Shape;518;g2cf51105c28_0_0"/>
          <p:cNvSpPr txBox="1"/>
          <p:nvPr/>
        </p:nvSpPr>
        <p:spPr>
          <a:xfrm>
            <a:off x="695550" y="2062200"/>
            <a:ext cx="537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Regression with an Abalone Dataset</a:t>
            </a:r>
            <a:endParaRPr b="1" sz="1800"/>
          </a:p>
        </p:txBody>
      </p:sp>
      <p:sp>
        <p:nvSpPr>
          <p:cNvPr id="519" name="Google Shape;519;g2cf51105c28_0_0"/>
          <p:cNvSpPr txBox="1"/>
          <p:nvPr/>
        </p:nvSpPr>
        <p:spPr>
          <a:xfrm>
            <a:off x="288950" y="2693775"/>
            <a:ext cx="327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평가 지표</a:t>
            </a:r>
            <a:endParaRPr b="1"/>
          </a:p>
        </p:txBody>
      </p:sp>
      <p:sp>
        <p:nvSpPr>
          <p:cNvPr id="520" name="Google Shape;520;g2cf51105c28_0_0"/>
          <p:cNvSpPr txBox="1"/>
          <p:nvPr/>
        </p:nvSpPr>
        <p:spPr>
          <a:xfrm>
            <a:off x="288950" y="4244250"/>
            <a:ext cx="327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대회 개요</a:t>
            </a:r>
            <a:endParaRPr b="1"/>
          </a:p>
        </p:txBody>
      </p:sp>
      <p:sp>
        <p:nvSpPr>
          <p:cNvPr id="521" name="Google Shape;521;g2cf51105c28_0_0"/>
          <p:cNvSpPr txBox="1"/>
          <p:nvPr/>
        </p:nvSpPr>
        <p:spPr>
          <a:xfrm>
            <a:off x="695550" y="4782150"/>
            <a:ext cx="606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전복의 외적인 특성을 이용하여 전복의 나이테 수를 예측</a:t>
            </a:r>
            <a:endParaRPr b="1" sz="1700"/>
          </a:p>
        </p:txBody>
      </p:sp>
      <p:sp>
        <p:nvSpPr>
          <p:cNvPr id="522" name="Google Shape;522;g2cf51105c28_0_0"/>
          <p:cNvSpPr txBox="1"/>
          <p:nvPr/>
        </p:nvSpPr>
        <p:spPr>
          <a:xfrm>
            <a:off x="695550" y="3307875"/>
            <a:ext cx="6063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ㆍRMSLE  =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(Root Mean Squared Logarithmic Error)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g2cf51105c28_0_0"/>
          <p:cNvSpPr txBox="1"/>
          <p:nvPr/>
        </p:nvSpPr>
        <p:spPr>
          <a:xfrm>
            <a:off x="695550" y="5875425"/>
            <a:ext cx="606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회귀(Regression)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1800"/>
          </a:p>
        </p:txBody>
      </p:sp>
      <p:pic>
        <p:nvPicPr>
          <p:cNvPr id="524" name="Google Shape;524;g2cf51105c28_0_0"/>
          <p:cNvPicPr preferRelativeResize="0"/>
          <p:nvPr/>
        </p:nvPicPr>
        <p:blipFill rotWithShape="1">
          <a:blip r:embed="rId3">
            <a:alphaModFix/>
          </a:blip>
          <a:srcRect b="0" l="18569" r="14896" t="0"/>
          <a:stretch/>
        </p:blipFill>
        <p:spPr>
          <a:xfrm>
            <a:off x="6759150" y="1269800"/>
            <a:ext cx="5432851" cy="544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2cf51105c28_0_0"/>
          <p:cNvSpPr/>
          <p:nvPr/>
        </p:nvSpPr>
        <p:spPr>
          <a:xfrm>
            <a:off x="-867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6" name="Google Shape;526;g2cf51105c28_0_0"/>
          <p:cNvSpPr/>
          <p:nvPr/>
        </p:nvSpPr>
        <p:spPr>
          <a:xfrm>
            <a:off x="612867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7" name="Google Shape;527;g2cf51105c28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5721" y="3210116"/>
            <a:ext cx="2660649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f87460761_0_32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F476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g2cf87460761_0_32"/>
          <p:cNvSpPr txBox="1"/>
          <p:nvPr/>
        </p:nvSpPr>
        <p:spPr>
          <a:xfrm>
            <a:off x="69573" y="602700"/>
            <a:ext cx="1212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 </a:t>
            </a:r>
            <a:endParaRPr/>
          </a:p>
        </p:txBody>
      </p:sp>
      <p:grpSp>
        <p:nvGrpSpPr>
          <p:cNvPr id="100" name="Google Shape;100;g2cf87460761_0_32"/>
          <p:cNvGrpSpPr/>
          <p:nvPr/>
        </p:nvGrpSpPr>
        <p:grpSpPr>
          <a:xfrm>
            <a:off x="1000737" y="1775075"/>
            <a:ext cx="10190525" cy="3890500"/>
            <a:chOff x="335300" y="1775075"/>
            <a:chExt cx="10190525" cy="3890500"/>
          </a:xfrm>
        </p:grpSpPr>
        <p:sp>
          <p:nvSpPr>
            <p:cNvPr id="101" name="Google Shape;101;g2cf87460761_0_32"/>
            <p:cNvSpPr txBox="1"/>
            <p:nvPr/>
          </p:nvSpPr>
          <p:spPr>
            <a:xfrm>
              <a:off x="8971225" y="1775075"/>
              <a:ext cx="15546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04</a:t>
              </a:r>
              <a:r>
                <a:rPr b="1"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Q&amp;A</a:t>
              </a:r>
              <a:endParaRPr b="1"/>
            </a:p>
          </p:txBody>
        </p:sp>
        <p:grpSp>
          <p:nvGrpSpPr>
            <p:cNvPr id="102" name="Google Shape;102;g2cf87460761_0_32"/>
            <p:cNvGrpSpPr/>
            <p:nvPr/>
          </p:nvGrpSpPr>
          <p:grpSpPr>
            <a:xfrm>
              <a:off x="2346975" y="1775075"/>
              <a:ext cx="2848800" cy="3890500"/>
              <a:chOff x="2856150" y="1775075"/>
              <a:chExt cx="2848800" cy="3890500"/>
            </a:xfrm>
          </p:grpSpPr>
          <p:sp>
            <p:nvSpPr>
              <p:cNvPr id="103" name="Google Shape;103;g2cf87460761_0_32"/>
              <p:cNvSpPr txBox="1"/>
              <p:nvPr/>
            </p:nvSpPr>
            <p:spPr>
              <a:xfrm>
                <a:off x="2856150" y="1775075"/>
                <a:ext cx="2848800" cy="56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02</a:t>
                </a:r>
                <a:r>
                  <a:rPr b="1" lang="en-US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분류(Classification)</a:t>
                </a:r>
                <a:endParaRPr b="1"/>
              </a:p>
            </p:txBody>
          </p:sp>
          <p:sp>
            <p:nvSpPr>
              <p:cNvPr id="104" name="Google Shape;104;g2cf87460761_0_32"/>
              <p:cNvSpPr txBox="1"/>
              <p:nvPr/>
            </p:nvSpPr>
            <p:spPr>
              <a:xfrm>
                <a:off x="2856150" y="2710275"/>
                <a:ext cx="2848800" cy="295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ㆍ대회 소개 및 선정 배경</a:t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ㆍ데이터 설명</a:t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ㆍ데이터 전처리</a:t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ㆍEDA</a:t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ㆍ모델링</a:t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ㆍ대회 제출 결과</a:t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ㆍ</a:t>
                </a:r>
                <a:r>
                  <a:rPr lang="en-US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인사이트</a:t>
                </a:r>
                <a:endParaRPr/>
              </a:p>
            </p:txBody>
          </p:sp>
        </p:grpSp>
        <p:sp>
          <p:nvSpPr>
            <p:cNvPr id="105" name="Google Shape;105;g2cf87460761_0_32"/>
            <p:cNvSpPr txBox="1"/>
            <p:nvPr/>
          </p:nvSpPr>
          <p:spPr>
            <a:xfrm>
              <a:off x="5657000" y="1775075"/>
              <a:ext cx="28530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03</a:t>
              </a:r>
              <a:r>
                <a:rPr b="1"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회귀(Regression)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" name="Google Shape;106;g2cf87460761_0_32"/>
            <p:cNvSpPr txBox="1"/>
            <p:nvPr/>
          </p:nvSpPr>
          <p:spPr>
            <a:xfrm>
              <a:off x="5657000" y="2710275"/>
              <a:ext cx="2853000" cy="29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ㆍ대회 소개 및 선정 배경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ㆍ데이터 설명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ㆍ데이터 전처리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ㆍEDA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ㆍ모델링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ㆍ대회 제출 결과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ㆍ인사이트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7" name="Google Shape;107;g2cf87460761_0_32"/>
            <p:cNvGrpSpPr/>
            <p:nvPr/>
          </p:nvGrpSpPr>
          <p:grpSpPr>
            <a:xfrm>
              <a:off x="335300" y="1775075"/>
              <a:ext cx="1550450" cy="1812400"/>
              <a:chOff x="604225" y="1775075"/>
              <a:chExt cx="1550450" cy="1812400"/>
            </a:xfrm>
          </p:grpSpPr>
          <p:sp>
            <p:nvSpPr>
              <p:cNvPr id="108" name="Google Shape;108;g2cf87460761_0_32"/>
              <p:cNvSpPr txBox="1"/>
              <p:nvPr/>
            </p:nvSpPr>
            <p:spPr>
              <a:xfrm>
                <a:off x="604225" y="1775075"/>
                <a:ext cx="1550400" cy="56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01</a:t>
                </a:r>
                <a:r>
                  <a:rPr b="1" lang="en-US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b="1" lang="en-US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팀 소개</a:t>
                </a:r>
                <a:endParaRPr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109" name="Google Shape;109;g2cf87460761_0_32"/>
              <p:cNvSpPr txBox="1"/>
              <p:nvPr/>
            </p:nvSpPr>
            <p:spPr>
              <a:xfrm>
                <a:off x="604275" y="2710275"/>
                <a:ext cx="1550400" cy="87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ㆍ팀 소개</a:t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ㆍWorkflow</a:t>
                </a:r>
                <a:endParaRPr/>
              </a:p>
            </p:txBody>
          </p:sp>
        </p:grpSp>
      </p:grpSp>
      <p:sp>
        <p:nvSpPr>
          <p:cNvPr id="110" name="Google Shape;110;g2cf87460761_0_32"/>
          <p:cNvSpPr/>
          <p:nvPr/>
        </p:nvSpPr>
        <p:spPr>
          <a:xfrm>
            <a:off x="-862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g2cf87460761_0_32"/>
          <p:cNvSpPr/>
          <p:nvPr/>
        </p:nvSpPr>
        <p:spPr>
          <a:xfrm>
            <a:off x="612872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2" name="Google Shape;112;g2cf87460761_0_32"/>
          <p:cNvCxnSpPr/>
          <p:nvPr/>
        </p:nvCxnSpPr>
        <p:spPr>
          <a:xfrm>
            <a:off x="1000737" y="2455025"/>
            <a:ext cx="1550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g2cf87460761_0_32"/>
          <p:cNvCxnSpPr/>
          <p:nvPr/>
        </p:nvCxnSpPr>
        <p:spPr>
          <a:xfrm>
            <a:off x="2959012" y="2455025"/>
            <a:ext cx="284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g2cf87460761_0_32"/>
          <p:cNvCxnSpPr/>
          <p:nvPr/>
        </p:nvCxnSpPr>
        <p:spPr>
          <a:xfrm>
            <a:off x="6299637" y="2455025"/>
            <a:ext cx="2853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g2cf87460761_0_32"/>
          <p:cNvCxnSpPr/>
          <p:nvPr/>
        </p:nvCxnSpPr>
        <p:spPr>
          <a:xfrm>
            <a:off x="9690063" y="2455025"/>
            <a:ext cx="1554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g2cf87460761_0_32"/>
          <p:cNvSpPr txBox="1"/>
          <p:nvPr/>
        </p:nvSpPr>
        <p:spPr>
          <a:xfrm>
            <a:off x="9692187" y="2691750"/>
            <a:ext cx="155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ㆍ질의응답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cf51105c28_0_132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F27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g2cf51105c28_0_132"/>
          <p:cNvSpPr txBox="1"/>
          <p:nvPr/>
        </p:nvSpPr>
        <p:spPr>
          <a:xfrm>
            <a:off x="695550" y="2062200"/>
            <a:ext cx="11217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외부적인 측정값으로부터 내부적 특성을 유추하는 모델은 다양한 분야에서 자주 등장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배경지식에 기반하여 </a:t>
            </a:r>
            <a:r>
              <a:rPr b="1" lang="en-US" sz="18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새로운 피처를 생산해 내는 능력 향상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도움 될 것이라고 판단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4" name="Google Shape;534;g2cf51105c28_0_132"/>
          <p:cNvSpPr txBox="1"/>
          <p:nvPr/>
        </p:nvSpPr>
        <p:spPr>
          <a:xfrm>
            <a:off x="695550" y="3665300"/>
            <a:ext cx="103209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전복도 사람과 마찬가지로 나이에 따라 </a:t>
            </a:r>
            <a:r>
              <a:rPr b="1" lang="en-US" sz="1800">
                <a:solidFill>
                  <a:schemeClr val="dk1"/>
                </a:solidFill>
                <a:highlight>
                  <a:srgbClr val="FBE3D7"/>
                </a:highlight>
                <a:latin typeface="Malgun Gothic"/>
                <a:ea typeface="Malgun Gothic"/>
                <a:cs typeface="Malgun Gothic"/>
                <a:sym typeface="Malgun Gothic"/>
              </a:rPr>
              <a:t>BMI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다를 것이라 예상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전복의 </a:t>
            </a:r>
            <a:r>
              <a:rPr b="1" lang="en-US" sz="1800">
                <a:solidFill>
                  <a:schemeClr val="dk1"/>
                </a:solidFill>
                <a:highlight>
                  <a:srgbClr val="FBE3D7"/>
                </a:highlight>
                <a:latin typeface="Malgun Gothic"/>
                <a:ea typeface="Malgun Gothic"/>
                <a:cs typeface="Malgun Gothic"/>
                <a:sym typeface="Malgun Gothic"/>
              </a:rPr>
              <a:t>성장 속도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는 (전복의 고기 및 내장 무게)/(전복 전체 무게)와 관련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ㆍ전복 크기는 길이 및 너비를 각각 고려하는 것보다 </a:t>
            </a:r>
            <a:r>
              <a:rPr b="1" lang="en-US" sz="1800">
                <a:solidFill>
                  <a:schemeClr val="dk1"/>
                </a:solidFill>
                <a:highlight>
                  <a:srgbClr val="FBE3D7"/>
                </a:highlight>
                <a:latin typeface="Malgun Gothic"/>
                <a:ea typeface="Malgun Gothic"/>
                <a:cs typeface="Malgun Gothic"/>
                <a:sym typeface="Malgun Gothic"/>
              </a:rPr>
              <a:t>면적(길이*너비)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더 관련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5" name="Google Shape;535;g2cf51105c28_0_132"/>
          <p:cNvSpPr txBox="1"/>
          <p:nvPr/>
        </p:nvSpPr>
        <p:spPr>
          <a:xfrm>
            <a:off x="69558" y="602700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대회 선정 배경</a:t>
            </a:r>
            <a:endParaRPr/>
          </a:p>
        </p:txBody>
      </p:sp>
      <p:sp>
        <p:nvSpPr>
          <p:cNvPr id="536" name="Google Shape;536;g2cf51105c28_0_132"/>
          <p:cNvSpPr txBox="1"/>
          <p:nvPr/>
        </p:nvSpPr>
        <p:spPr>
          <a:xfrm>
            <a:off x="288950" y="1448100"/>
            <a:ext cx="327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선정 이유</a:t>
            </a:r>
            <a:endParaRPr b="1" sz="2000"/>
          </a:p>
        </p:txBody>
      </p:sp>
      <p:sp>
        <p:nvSpPr>
          <p:cNvPr id="537" name="Google Shape;537;g2cf51105c28_0_132"/>
          <p:cNvSpPr txBox="1"/>
          <p:nvPr/>
        </p:nvSpPr>
        <p:spPr>
          <a:xfrm>
            <a:off x="288950" y="3050331"/>
            <a:ext cx="327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주제를 통해 세운 가설</a:t>
            </a:r>
            <a:endParaRPr b="1" sz="2000"/>
          </a:p>
        </p:txBody>
      </p:sp>
      <p:sp>
        <p:nvSpPr>
          <p:cNvPr id="538" name="Google Shape;538;g2cf51105c28_0_132"/>
          <p:cNvSpPr txBox="1"/>
          <p:nvPr/>
        </p:nvSpPr>
        <p:spPr>
          <a:xfrm>
            <a:off x="288950" y="4957375"/>
            <a:ext cx="553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전복 나이를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예측한 활용 방안 제시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539" name="Google Shape;539;g2cf51105c28_0_132"/>
          <p:cNvSpPr txBox="1"/>
          <p:nvPr/>
        </p:nvSpPr>
        <p:spPr>
          <a:xfrm>
            <a:off x="695550" y="5571475"/>
            <a:ext cx="9568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ㆍ나이에 따라 전복의 효능이 달라지기 때문에 </a:t>
            </a:r>
            <a:r>
              <a:rPr b="1" lang="en-US" sz="1800">
                <a:solidFill>
                  <a:schemeClr val="dk1"/>
                </a:solidFill>
                <a:highlight>
                  <a:srgbClr val="FBE3D7"/>
                </a:highlight>
                <a:latin typeface="Malgun Gothic"/>
                <a:ea typeface="Malgun Gothic"/>
                <a:cs typeface="Malgun Gothic"/>
                <a:sym typeface="Malgun Gothic"/>
              </a:rPr>
              <a:t>판매 전략 수립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도움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ㆍ기존의 복잡한 나이 예측 방법을 대체할 수 있는 방법론 개발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540" name="Google Shape;540;g2cf51105c28_0_132"/>
          <p:cNvSpPr/>
          <p:nvPr/>
        </p:nvSpPr>
        <p:spPr>
          <a:xfrm>
            <a:off x="-867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1" name="Google Shape;541;g2cf51105c28_0_132"/>
          <p:cNvSpPr/>
          <p:nvPr/>
        </p:nvSpPr>
        <p:spPr>
          <a:xfrm>
            <a:off x="612867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cf87460761_1_2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F27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g2cf87460761_1_2"/>
          <p:cNvSpPr txBox="1"/>
          <p:nvPr/>
        </p:nvSpPr>
        <p:spPr>
          <a:xfrm>
            <a:off x="2628800" y="1721013"/>
            <a:ext cx="5424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ㆍTrain : (90615, 10) ㆍOriginal : (4177, 10)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ㆍTest  : (60411, 9)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g2cf87460761_1_2"/>
          <p:cNvSpPr txBox="1"/>
          <p:nvPr/>
        </p:nvSpPr>
        <p:spPr>
          <a:xfrm>
            <a:off x="69558" y="602700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설명</a:t>
            </a:r>
            <a:endParaRPr/>
          </a:p>
        </p:txBody>
      </p:sp>
      <p:sp>
        <p:nvSpPr>
          <p:cNvPr id="549" name="Google Shape;549;g2cf87460761_1_2"/>
          <p:cNvSpPr txBox="1"/>
          <p:nvPr/>
        </p:nvSpPr>
        <p:spPr>
          <a:xfrm>
            <a:off x="380650" y="1422500"/>
            <a:ext cx="327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크기</a:t>
            </a:r>
            <a:endParaRPr b="1" sz="2000"/>
          </a:p>
        </p:txBody>
      </p:sp>
      <p:sp>
        <p:nvSpPr>
          <p:cNvPr id="550" name="Google Shape;550;g2cf87460761_1_2"/>
          <p:cNvSpPr txBox="1"/>
          <p:nvPr/>
        </p:nvSpPr>
        <p:spPr>
          <a:xfrm>
            <a:off x="380650" y="2387605"/>
            <a:ext cx="327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피처 요약표</a:t>
            </a:r>
            <a:endParaRPr b="1" sz="2000"/>
          </a:p>
        </p:txBody>
      </p:sp>
      <p:sp>
        <p:nvSpPr>
          <p:cNvPr id="551" name="Google Shape;551;g2cf87460761_1_2"/>
          <p:cNvSpPr/>
          <p:nvPr/>
        </p:nvSpPr>
        <p:spPr>
          <a:xfrm>
            <a:off x="-867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2" name="Google Shape;552;g2cf87460761_1_2"/>
          <p:cNvSpPr/>
          <p:nvPr/>
        </p:nvSpPr>
        <p:spPr>
          <a:xfrm>
            <a:off x="612867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g2cf87460761_1_2"/>
          <p:cNvSpPr txBox="1"/>
          <p:nvPr/>
        </p:nvSpPr>
        <p:spPr>
          <a:xfrm>
            <a:off x="11315700" y="2844800"/>
            <a:ext cx="584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highlight>
                <a:srgbClr val="FBE3D7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54" name="Google Shape;554;g2cf87460761_1_2"/>
          <p:cNvGrpSpPr/>
          <p:nvPr/>
        </p:nvGrpSpPr>
        <p:grpSpPr>
          <a:xfrm>
            <a:off x="2765906" y="2481594"/>
            <a:ext cx="7851417" cy="3982518"/>
            <a:chOff x="5508850" y="2544800"/>
            <a:chExt cx="6450392" cy="3276175"/>
          </a:xfrm>
        </p:grpSpPr>
        <p:pic>
          <p:nvPicPr>
            <p:cNvPr id="555" name="Google Shape;555;g2cf87460761_1_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08850" y="2544800"/>
              <a:ext cx="6450392" cy="327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g2cf87460761_1_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375150" y="2815350"/>
              <a:ext cx="524650" cy="439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g2cf87460761_1_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375150" y="3230750"/>
              <a:ext cx="524650" cy="2522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alone shell 무료 다운로드를 위한 벡터, 사진 및 일러스트레이션 - illustAC" id="562" name="Google Shape;562;p3"/>
          <p:cNvPicPr preferRelativeResize="0"/>
          <p:nvPr/>
        </p:nvPicPr>
        <p:blipFill rotWithShape="1">
          <a:blip r:embed="rId3">
            <a:alphaModFix/>
          </a:blip>
          <a:srcRect b="16720" l="8001" r="47395" t="28203"/>
          <a:stretch/>
        </p:blipFill>
        <p:spPr>
          <a:xfrm>
            <a:off x="6928219" y="5044258"/>
            <a:ext cx="1587063" cy="1493734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3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F27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64" name="Google Shape;564;p3"/>
          <p:cNvGraphicFramePr/>
          <p:nvPr/>
        </p:nvGraphicFramePr>
        <p:xfrm>
          <a:off x="288955" y="20175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{61C07448-73BE-40E5-8BFF-CF9F02A1B102}</a:tableStyleId>
              </a:tblPr>
              <a:tblGrid>
                <a:gridCol w="1357750"/>
                <a:gridCol w="1088575"/>
                <a:gridCol w="1874125"/>
                <a:gridCol w="919050"/>
              </a:tblGrid>
              <a:tr h="394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Variable Name</a:t>
                      </a:r>
                      <a:endParaRPr b="1"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 Type</a:t>
                      </a:r>
                      <a:endParaRPr b="1"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b="1"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Units</a:t>
                      </a:r>
                      <a:endParaRPr b="1"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7"/>
                    </a:solidFill>
                  </a:tcPr>
                </a:tc>
              </a:tr>
              <a:tr h="3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Sex 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7C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nominal 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7C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M, F, and I (infant)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7C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7C6AD"/>
                    </a:solidFill>
                  </a:tcPr>
                </a:tc>
              </a:tr>
              <a:tr h="557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 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continuous 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Longest shell measurement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</a:tr>
              <a:tr h="557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Diameter 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continuous 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perpendicular to length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</a:tr>
              <a:tr h="389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Height 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continuous 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with meat in shell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</a:tr>
              <a:tr h="389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Whole weight 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continuous 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whole abalone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grams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Shucked weight (weight.1)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continuous 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weight of meat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grams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</a:tr>
              <a:tr h="557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Viscera weight (weight.2)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continuous 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gut weight (after bleeding)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grams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</a:tr>
              <a:tr h="389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Shell weight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continuous 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after being dried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grams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</a:tr>
              <a:tr h="557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Rings( target )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integer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+1.5 gives the age in years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</a:tr>
            </a:tbl>
          </a:graphicData>
        </a:graphic>
      </p:graphicFrame>
      <p:sp>
        <p:nvSpPr>
          <p:cNvPr id="565" name="Google Shape;565;p3"/>
          <p:cNvSpPr txBox="1"/>
          <p:nvPr/>
        </p:nvSpPr>
        <p:spPr>
          <a:xfrm>
            <a:off x="6128639" y="1448100"/>
            <a:ext cx="32676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1" sz="2000"/>
          </a:p>
        </p:txBody>
      </p:sp>
      <p:sp>
        <p:nvSpPr>
          <p:cNvPr id="566" name="Google Shape;566;p3"/>
          <p:cNvSpPr txBox="1"/>
          <p:nvPr/>
        </p:nvSpPr>
        <p:spPr>
          <a:xfrm>
            <a:off x="69540" y="602712"/>
            <a:ext cx="5569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소개 : 전복의 성별</a:t>
            </a:r>
            <a:endParaRPr/>
          </a:p>
        </p:txBody>
      </p:sp>
      <p:pic>
        <p:nvPicPr>
          <p:cNvPr id="567" name="Google Shape;56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8221" y="2716314"/>
            <a:ext cx="4422917" cy="2471263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3"/>
          <p:cNvSpPr/>
          <p:nvPr/>
        </p:nvSpPr>
        <p:spPr>
          <a:xfrm>
            <a:off x="6978221" y="2716314"/>
            <a:ext cx="4422900" cy="496500"/>
          </a:xfrm>
          <a:prstGeom prst="rect">
            <a:avLst/>
          </a:prstGeom>
          <a:solidFill>
            <a:schemeClr val="dk1">
              <a:alpha val="7373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9" name="Google Shape;569;p3"/>
          <p:cNvSpPr txBox="1"/>
          <p:nvPr/>
        </p:nvSpPr>
        <p:spPr>
          <a:xfrm>
            <a:off x="6978221" y="2877798"/>
            <a:ext cx="809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</a:t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0" name="Google Shape;570;p3"/>
          <p:cNvSpPr txBox="1"/>
          <p:nvPr/>
        </p:nvSpPr>
        <p:spPr>
          <a:xfrm>
            <a:off x="9768025" y="2844859"/>
            <a:ext cx="809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</a:t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p3"/>
          <p:cNvSpPr txBox="1"/>
          <p:nvPr/>
        </p:nvSpPr>
        <p:spPr>
          <a:xfrm>
            <a:off x="8420304" y="5359236"/>
            <a:ext cx="2695500" cy="1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highlight>
                  <a:srgbClr val="000000"/>
                </a:highlight>
                <a:latin typeface="Malgun Gothic"/>
                <a:ea typeface="Malgun Gothic"/>
                <a:cs typeface="Malgun Gothic"/>
                <a:sym typeface="Malgun Gothic"/>
              </a:rPr>
              <a:t> I : infant </a:t>
            </a:r>
            <a:r>
              <a:rPr b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en-US" sz="1800">
                <a:solidFill>
                  <a:schemeClr val="lt1"/>
                </a:solidFill>
                <a:highlight>
                  <a:srgbClr val="000000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- 대체로 작고 가볍다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- 대체로 어리다</a:t>
            </a:r>
            <a:endParaRPr/>
          </a:p>
        </p:txBody>
      </p:sp>
      <p:sp>
        <p:nvSpPr>
          <p:cNvPr id="572" name="Google Shape;572;p3"/>
          <p:cNvSpPr txBox="1"/>
          <p:nvPr/>
        </p:nvSpPr>
        <p:spPr>
          <a:xfrm>
            <a:off x="288950" y="1448100"/>
            <a:ext cx="3267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컬럼</a:t>
            </a:r>
            <a:endParaRPr b="1" sz="2000"/>
          </a:p>
        </p:txBody>
      </p:sp>
      <p:sp>
        <p:nvSpPr>
          <p:cNvPr id="573" name="Google Shape;573;p3"/>
          <p:cNvSpPr/>
          <p:nvPr/>
        </p:nvSpPr>
        <p:spPr>
          <a:xfrm>
            <a:off x="-867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4" name="Google Shape;574;p3"/>
          <p:cNvSpPr/>
          <p:nvPr/>
        </p:nvSpPr>
        <p:spPr>
          <a:xfrm>
            <a:off x="612867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5" name="Google Shape;575;p3"/>
          <p:cNvSpPr txBox="1"/>
          <p:nvPr/>
        </p:nvSpPr>
        <p:spPr>
          <a:xfrm>
            <a:off x="6120000" y="2093700"/>
            <a:ext cx="2439300" cy="492600"/>
          </a:xfrm>
          <a:prstGeom prst="rect">
            <a:avLst/>
          </a:prstGeom>
          <a:solidFill>
            <a:srgbClr val="F7C6A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ㆍ성별 관련 피쳐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cf6889df5f_0_31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F27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1" name="Google Shape;581;g2cf6889df5f_0_31"/>
          <p:cNvSpPr txBox="1"/>
          <p:nvPr/>
        </p:nvSpPr>
        <p:spPr>
          <a:xfrm>
            <a:off x="69540" y="602712"/>
            <a:ext cx="619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소개 : 길이/무게 피쳐</a:t>
            </a:r>
            <a:endParaRPr b="1" sz="3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2" name="Google Shape;582;g2cf6889df5f_0_31"/>
          <p:cNvSpPr txBox="1"/>
          <p:nvPr/>
        </p:nvSpPr>
        <p:spPr>
          <a:xfrm>
            <a:off x="288950" y="1448100"/>
            <a:ext cx="327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컬럼</a:t>
            </a:r>
            <a:endParaRPr b="1" sz="2000"/>
          </a:p>
        </p:txBody>
      </p:sp>
      <p:sp>
        <p:nvSpPr>
          <p:cNvPr id="583" name="Google Shape;583;g2cf6889df5f_0_31"/>
          <p:cNvSpPr txBox="1"/>
          <p:nvPr/>
        </p:nvSpPr>
        <p:spPr>
          <a:xfrm>
            <a:off x="6122575" y="1448100"/>
            <a:ext cx="327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1" sz="2000"/>
          </a:p>
        </p:txBody>
      </p:sp>
      <p:grpSp>
        <p:nvGrpSpPr>
          <p:cNvPr id="584" name="Google Shape;584;g2cf6889df5f_0_31"/>
          <p:cNvGrpSpPr/>
          <p:nvPr/>
        </p:nvGrpSpPr>
        <p:grpSpPr>
          <a:xfrm>
            <a:off x="9286950" y="2369889"/>
            <a:ext cx="2653849" cy="1430562"/>
            <a:chOff x="9127650" y="2131100"/>
            <a:chExt cx="2653849" cy="1430562"/>
          </a:xfrm>
        </p:grpSpPr>
        <p:pic>
          <p:nvPicPr>
            <p:cNvPr descr="PDF] Biometric relationships of the Indian abalone Haliotis varia Linnaeus  1758 from Mandapam waters of Gulf of Mannar, south-east coast of India |  Semantic Scholar" id="585" name="Google Shape;585;g2cf6889df5f_0_31"/>
            <p:cNvPicPr preferRelativeResize="0"/>
            <p:nvPr/>
          </p:nvPicPr>
          <p:blipFill rotWithShape="1">
            <a:blip r:embed="rId3">
              <a:alphaModFix/>
            </a:blip>
            <a:srcRect b="5504" l="5594" r="4887" t="36060"/>
            <a:stretch/>
          </p:blipFill>
          <p:spPr>
            <a:xfrm>
              <a:off x="9127650" y="2131100"/>
              <a:ext cx="2653849" cy="14305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g2cf6889df5f_0_31"/>
            <p:cNvSpPr txBox="1"/>
            <p:nvPr/>
          </p:nvSpPr>
          <p:spPr>
            <a:xfrm>
              <a:off x="10049125" y="2153262"/>
              <a:ext cx="583500" cy="215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Length</a:t>
              </a:r>
              <a:endParaRPr b="1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7" name="Google Shape;587;g2cf6889df5f_0_31"/>
            <p:cNvSpPr txBox="1"/>
            <p:nvPr/>
          </p:nvSpPr>
          <p:spPr>
            <a:xfrm rot="-5400000">
              <a:off x="11190600" y="2853911"/>
              <a:ext cx="685500" cy="215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Diameter</a:t>
              </a:r>
              <a:endParaRPr b="1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88" name="Google Shape;588;g2cf6889df5f_0_31"/>
          <p:cNvSpPr txBox="1"/>
          <p:nvPr/>
        </p:nvSpPr>
        <p:spPr>
          <a:xfrm>
            <a:off x="9987700" y="4214113"/>
            <a:ext cx="959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Shell weight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reative Seafood Illustration PNG Transparent Images Free Download | Vector  Files | Pngtree" id="589" name="Google Shape;589;g2cf6889df5f_0_31"/>
          <p:cNvPicPr preferRelativeResize="0"/>
          <p:nvPr/>
        </p:nvPicPr>
        <p:blipFill rotWithShape="1">
          <a:blip r:embed="rId4">
            <a:alphaModFix/>
          </a:blip>
          <a:srcRect b="22826" l="22348" r="19055" t="21903"/>
          <a:stretch/>
        </p:blipFill>
        <p:spPr>
          <a:xfrm>
            <a:off x="8629450" y="5278150"/>
            <a:ext cx="1181732" cy="1080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alone | Good Fish Guide" id="590" name="Google Shape;590;g2cf6889df5f_0_31"/>
          <p:cNvPicPr preferRelativeResize="0"/>
          <p:nvPr/>
        </p:nvPicPr>
        <p:blipFill rotWithShape="1">
          <a:blip r:embed="rId5">
            <a:alphaModFix/>
          </a:blip>
          <a:srcRect b="38830" l="3311" r="35134" t="6869"/>
          <a:stretch/>
        </p:blipFill>
        <p:spPr>
          <a:xfrm>
            <a:off x="8688668" y="3974537"/>
            <a:ext cx="1181732" cy="101074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2cf6889df5f_0_31"/>
          <p:cNvSpPr/>
          <p:nvPr/>
        </p:nvSpPr>
        <p:spPr>
          <a:xfrm rot="-5400000">
            <a:off x="8056060" y="4954517"/>
            <a:ext cx="942137" cy="231457"/>
          </a:xfrm>
          <a:custGeom>
            <a:rect b="b" l="l" r="r" t="t"/>
            <a:pathLst>
              <a:path extrusionOk="0" h="381000" w="2141220">
                <a:moveTo>
                  <a:pt x="0" y="320040"/>
                </a:moveTo>
                <a:lnTo>
                  <a:pt x="0" y="0"/>
                </a:lnTo>
                <a:lnTo>
                  <a:pt x="2141220" y="0"/>
                </a:lnTo>
                <a:lnTo>
                  <a:pt x="2141220" y="381000"/>
                </a:lnTo>
              </a:path>
            </a:pathLst>
          </a:custGeom>
          <a:noFill/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2" name="Google Shape;592;g2cf6889df5f_0_31"/>
          <p:cNvSpPr/>
          <p:nvPr/>
        </p:nvSpPr>
        <p:spPr>
          <a:xfrm rot="-5400000">
            <a:off x="9735957" y="5696353"/>
            <a:ext cx="952843" cy="231457"/>
          </a:xfrm>
          <a:custGeom>
            <a:rect b="b" l="l" r="r" t="t"/>
            <a:pathLst>
              <a:path extrusionOk="0" h="381000" w="2141220">
                <a:moveTo>
                  <a:pt x="0" y="320040"/>
                </a:moveTo>
                <a:lnTo>
                  <a:pt x="0" y="0"/>
                </a:lnTo>
                <a:lnTo>
                  <a:pt x="2141220" y="0"/>
                </a:lnTo>
                <a:lnTo>
                  <a:pt x="2141220" y="381000"/>
                </a:lnTo>
              </a:path>
            </a:pathLst>
          </a:custGeom>
          <a:noFill/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3" name="Google Shape;593;g2cf6889df5f_0_31"/>
          <p:cNvSpPr txBox="1"/>
          <p:nvPr/>
        </p:nvSpPr>
        <p:spPr>
          <a:xfrm>
            <a:off x="10328100" y="5119700"/>
            <a:ext cx="1101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Viscera weight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4" name="Google Shape;594;g2cf6889df5f_0_31"/>
          <p:cNvSpPr txBox="1"/>
          <p:nvPr/>
        </p:nvSpPr>
        <p:spPr>
          <a:xfrm>
            <a:off x="10428943" y="5913684"/>
            <a:ext cx="1153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Shucked weight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5" name="Google Shape;595;g2cf6889df5f_0_31"/>
          <p:cNvSpPr txBox="1"/>
          <p:nvPr/>
        </p:nvSpPr>
        <p:spPr>
          <a:xfrm>
            <a:off x="10501525" y="6100575"/>
            <a:ext cx="834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고기 무게</a:t>
            </a:r>
            <a:endParaRPr sz="1000"/>
          </a:p>
        </p:txBody>
      </p:sp>
      <p:sp>
        <p:nvSpPr>
          <p:cNvPr id="596" name="Google Shape;596;g2cf6889df5f_0_31"/>
          <p:cNvSpPr txBox="1"/>
          <p:nvPr/>
        </p:nvSpPr>
        <p:spPr>
          <a:xfrm>
            <a:off x="10407625" y="5339850"/>
            <a:ext cx="1022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내장 무게</a:t>
            </a:r>
            <a:endParaRPr sz="1000"/>
          </a:p>
        </p:txBody>
      </p:sp>
      <p:sp>
        <p:nvSpPr>
          <p:cNvPr id="597" name="Google Shape;597;g2cf6889df5f_0_31"/>
          <p:cNvSpPr txBox="1"/>
          <p:nvPr/>
        </p:nvSpPr>
        <p:spPr>
          <a:xfrm>
            <a:off x="10066551" y="4398425"/>
            <a:ext cx="892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쉘 무게</a:t>
            </a:r>
            <a:endParaRPr sz="1000"/>
          </a:p>
        </p:txBody>
      </p:sp>
      <p:sp>
        <p:nvSpPr>
          <p:cNvPr id="598" name="Google Shape;598;g2cf6889df5f_0_31"/>
          <p:cNvSpPr txBox="1"/>
          <p:nvPr/>
        </p:nvSpPr>
        <p:spPr>
          <a:xfrm>
            <a:off x="7095166" y="4700317"/>
            <a:ext cx="1101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Whole weight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9" name="Google Shape;599;g2cf6889df5f_0_31"/>
          <p:cNvSpPr txBox="1"/>
          <p:nvPr/>
        </p:nvSpPr>
        <p:spPr>
          <a:xfrm>
            <a:off x="7240225" y="4908900"/>
            <a:ext cx="834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전체무게</a:t>
            </a:r>
            <a:endParaRPr sz="1000"/>
          </a:p>
        </p:txBody>
      </p:sp>
      <p:sp>
        <p:nvSpPr>
          <p:cNvPr id="600" name="Google Shape;600;g2cf6889df5f_0_31"/>
          <p:cNvSpPr txBox="1"/>
          <p:nvPr/>
        </p:nvSpPr>
        <p:spPr>
          <a:xfrm>
            <a:off x="6120000" y="2093700"/>
            <a:ext cx="2439300" cy="492600"/>
          </a:xfrm>
          <a:prstGeom prst="rect">
            <a:avLst/>
          </a:prstGeom>
          <a:solidFill>
            <a:srgbClr val="F7C6A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ㆍ길이 관련 피쳐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g2cf6889df5f_0_31"/>
          <p:cNvSpPr txBox="1"/>
          <p:nvPr/>
        </p:nvSpPr>
        <p:spPr>
          <a:xfrm>
            <a:off x="6120000" y="3921300"/>
            <a:ext cx="2439300" cy="4926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ㆍ무게 관련 피쳐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02" name="Google Shape;602;g2cf6889df5f_0_31"/>
          <p:cNvGraphicFramePr/>
          <p:nvPr/>
        </p:nvGraphicFramePr>
        <p:xfrm>
          <a:off x="288955" y="20175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{61C07448-73BE-40E5-8BFF-CF9F02A1B102}</a:tableStyleId>
              </a:tblPr>
              <a:tblGrid>
                <a:gridCol w="1356975"/>
                <a:gridCol w="1089350"/>
                <a:gridCol w="1874125"/>
                <a:gridCol w="916125"/>
              </a:tblGrid>
              <a:tr h="394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Variable Name</a:t>
                      </a:r>
                      <a:endParaRPr b="1"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 Type</a:t>
                      </a:r>
                      <a:endParaRPr b="1"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b="1"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Units</a:t>
                      </a:r>
                      <a:endParaRPr b="1"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6"/>
                    </a:solidFill>
                  </a:tcPr>
                </a:tc>
              </a:tr>
              <a:tr h="39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Sex 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nominal 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M, F, and I (infant)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</a:tr>
              <a:tr h="557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 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7C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continuous 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7C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Longest shell measurement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7C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7C6AD"/>
                    </a:solidFill>
                  </a:tcPr>
                </a:tc>
              </a:tr>
              <a:tr h="557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Diameter 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7C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continuous 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7C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perpendicular to length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7C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7C6AD"/>
                    </a:solidFill>
                  </a:tcPr>
                </a:tc>
              </a:tr>
              <a:tr h="390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Height 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7C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continuous 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7C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with meat in shell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7C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7C6AD"/>
                    </a:solidFill>
                  </a:tcPr>
                </a:tc>
              </a:tr>
              <a:tr h="390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Whole weight 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continuous 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whole abalone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grams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6"/>
                    </a:solidFill>
                  </a:tcPr>
                </a:tc>
              </a:tr>
              <a:tr h="390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Shucked weight (weight.1)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continuous 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weight of meat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grams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6"/>
                    </a:solidFill>
                  </a:tcPr>
                </a:tc>
              </a:tr>
              <a:tr h="557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Viscera weight (weight.2)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continuous 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gut weight (after bleeding)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grams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6"/>
                    </a:solidFill>
                  </a:tcPr>
                </a:tc>
              </a:tr>
              <a:tr h="390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Shell weight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continuous 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after being dried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grams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6"/>
                    </a:solidFill>
                  </a:tcPr>
                </a:tc>
              </a:tr>
              <a:tr h="557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Rings( target )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integer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+1.5 gives the age in years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</a:tr>
            </a:tbl>
          </a:graphicData>
        </a:graphic>
      </p:graphicFrame>
      <p:cxnSp>
        <p:nvCxnSpPr>
          <p:cNvPr id="603" name="Google Shape;603;g2cf6889df5f_0_31"/>
          <p:cNvCxnSpPr>
            <a:stCxn id="598" idx="3"/>
          </p:cNvCxnSpPr>
          <p:nvPr/>
        </p:nvCxnSpPr>
        <p:spPr>
          <a:xfrm>
            <a:off x="8196766" y="4823467"/>
            <a:ext cx="212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g2cf6889df5f_0_31"/>
          <p:cNvCxnSpPr/>
          <p:nvPr/>
        </p:nvCxnSpPr>
        <p:spPr>
          <a:xfrm>
            <a:off x="9883403" y="5720442"/>
            <a:ext cx="212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05" name="Google Shape;605;g2cf6889df5f_0_31"/>
          <p:cNvGrpSpPr/>
          <p:nvPr/>
        </p:nvGrpSpPr>
        <p:grpSpPr>
          <a:xfrm>
            <a:off x="6514400" y="2992963"/>
            <a:ext cx="2696350" cy="880312"/>
            <a:chOff x="6514400" y="2992963"/>
            <a:chExt cx="2696350" cy="880312"/>
          </a:xfrm>
        </p:grpSpPr>
        <p:pic>
          <p:nvPicPr>
            <p:cNvPr descr="PDF] Biometric relationships of the Indian abalone Haliotis varia Linnaeus  1758 from Mandapam waters of Gulf of Mannar, south-east coast of India |  Semantic Scholar" id="606" name="Google Shape;606;g2cf6889df5f_0_31"/>
            <p:cNvPicPr preferRelativeResize="0"/>
            <p:nvPr/>
          </p:nvPicPr>
          <p:blipFill rotWithShape="1">
            <a:blip r:embed="rId3">
              <a:alphaModFix/>
            </a:blip>
            <a:srcRect b="66171" l="82612" r="5083" t="427"/>
            <a:stretch/>
          </p:blipFill>
          <p:spPr>
            <a:xfrm>
              <a:off x="8665907" y="3055600"/>
              <a:ext cx="364750" cy="817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7" name="Google Shape;607;g2cf6889df5f_0_31"/>
            <p:cNvSpPr txBox="1"/>
            <p:nvPr/>
          </p:nvSpPr>
          <p:spPr>
            <a:xfrm rot="-5400000">
              <a:off x="8614100" y="3279463"/>
              <a:ext cx="513900" cy="215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Height</a:t>
              </a:r>
              <a:endParaRPr b="1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8" name="Google Shape;608;g2cf6889df5f_0_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14400" y="2992962"/>
              <a:ext cx="2696350" cy="731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9" name="Google Shape;609;g2cf6889df5f_0_31"/>
          <p:cNvSpPr/>
          <p:nvPr/>
        </p:nvSpPr>
        <p:spPr>
          <a:xfrm>
            <a:off x="-867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g2cf6889df5f_0_31"/>
          <p:cNvSpPr/>
          <p:nvPr/>
        </p:nvSpPr>
        <p:spPr>
          <a:xfrm>
            <a:off x="612867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cf87460761_5_128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F27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6" name="Google Shape;616;g2cf87460761_5_128"/>
          <p:cNvSpPr txBox="1"/>
          <p:nvPr/>
        </p:nvSpPr>
        <p:spPr>
          <a:xfrm>
            <a:off x="69540" y="602712"/>
            <a:ext cx="619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소개 : 타겟 피쳐</a:t>
            </a:r>
            <a:endParaRPr b="1" sz="3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7" name="Google Shape;617;g2cf87460761_5_128"/>
          <p:cNvSpPr txBox="1"/>
          <p:nvPr/>
        </p:nvSpPr>
        <p:spPr>
          <a:xfrm>
            <a:off x="288950" y="1448100"/>
            <a:ext cx="327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컬럼</a:t>
            </a:r>
            <a:endParaRPr b="1" sz="2000"/>
          </a:p>
        </p:txBody>
      </p:sp>
      <p:sp>
        <p:nvSpPr>
          <p:cNvPr id="618" name="Google Shape;618;g2cf87460761_5_128"/>
          <p:cNvSpPr txBox="1"/>
          <p:nvPr/>
        </p:nvSpPr>
        <p:spPr>
          <a:xfrm>
            <a:off x="6122575" y="1448100"/>
            <a:ext cx="327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1" sz="2000"/>
          </a:p>
        </p:txBody>
      </p:sp>
      <p:pic>
        <p:nvPicPr>
          <p:cNvPr descr="Abalone | Good Fish Guide" id="619" name="Google Shape;619;g2cf87460761_5_128"/>
          <p:cNvPicPr preferRelativeResize="0"/>
          <p:nvPr/>
        </p:nvPicPr>
        <p:blipFill rotWithShape="1">
          <a:blip r:embed="rId3">
            <a:alphaModFix/>
          </a:blip>
          <a:srcRect b="38830" l="3311" r="35134" t="6869"/>
          <a:stretch/>
        </p:blipFill>
        <p:spPr>
          <a:xfrm>
            <a:off x="7934760" y="3114870"/>
            <a:ext cx="2904600" cy="2484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20" name="Google Shape;620;g2cf87460761_5_128"/>
          <p:cNvGraphicFramePr/>
          <p:nvPr/>
        </p:nvGraphicFramePr>
        <p:xfrm>
          <a:off x="288955" y="20175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{61C07448-73BE-40E5-8BFF-CF9F02A1B102}</a:tableStyleId>
              </a:tblPr>
              <a:tblGrid>
                <a:gridCol w="1356975"/>
                <a:gridCol w="1089350"/>
                <a:gridCol w="1874125"/>
                <a:gridCol w="916125"/>
              </a:tblGrid>
              <a:tr h="394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Variable Name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 Type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Units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BE3D6"/>
                    </a:solidFill>
                  </a:tcPr>
                </a:tc>
              </a:tr>
              <a:tr h="39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Sex 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nominal 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M, F, and I (infant)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/>
                </a:tc>
              </a:tr>
              <a:tr h="557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 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continuous 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Longest shell measurement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</a:tr>
              <a:tr h="557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Diameter 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continuous 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perpendicular to length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</a:tr>
              <a:tr h="390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Height 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continuous 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with meat in shell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</a:tr>
              <a:tr h="390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Whole weight 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continuous 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whole abalone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grams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</a:tr>
              <a:tr h="390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Shucked weight (weight.1)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continuous 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weight of meat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grams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</a:tr>
              <a:tr h="557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Viscera weight (weight.2)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continuous 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gut weight (after bleeding)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grams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</a:tr>
              <a:tr h="390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Shell weight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continuous 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after being dried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grams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chemeClr val="lt1"/>
                    </a:solidFill>
                  </a:tcPr>
                </a:tc>
              </a:tr>
              <a:tr h="557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Rings( target )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7C6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integer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7C6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+1.5 gives the age in years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7C6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6525" marB="26525" marR="53075" marL="53075" anchor="ctr">
                    <a:solidFill>
                      <a:srgbClr val="F7C6AF"/>
                    </a:solidFill>
                  </a:tcPr>
                </a:tc>
              </a:tr>
            </a:tbl>
          </a:graphicData>
        </a:graphic>
      </p:graphicFrame>
      <p:sp>
        <p:nvSpPr>
          <p:cNvPr id="621" name="Google Shape;621;g2cf87460761_5_128"/>
          <p:cNvSpPr/>
          <p:nvPr/>
        </p:nvSpPr>
        <p:spPr>
          <a:xfrm>
            <a:off x="-867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g2cf87460761_5_128"/>
          <p:cNvSpPr/>
          <p:nvPr/>
        </p:nvSpPr>
        <p:spPr>
          <a:xfrm>
            <a:off x="612867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23" name="Google Shape;623;g2cf87460761_5_128"/>
          <p:cNvCxnSpPr/>
          <p:nvPr/>
        </p:nvCxnSpPr>
        <p:spPr>
          <a:xfrm rot="10800000">
            <a:off x="7557116" y="4052263"/>
            <a:ext cx="600900" cy="1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g2cf87460761_5_128"/>
          <p:cNvCxnSpPr/>
          <p:nvPr/>
        </p:nvCxnSpPr>
        <p:spPr>
          <a:xfrm rot="10800000">
            <a:off x="7683900" y="3832793"/>
            <a:ext cx="522600" cy="1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g2cf87460761_5_128"/>
          <p:cNvCxnSpPr/>
          <p:nvPr/>
        </p:nvCxnSpPr>
        <p:spPr>
          <a:xfrm rot="10800000">
            <a:off x="8078252" y="3299542"/>
            <a:ext cx="352200" cy="3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g2cf87460761_5_128"/>
          <p:cNvCxnSpPr/>
          <p:nvPr/>
        </p:nvCxnSpPr>
        <p:spPr>
          <a:xfrm rot="10800000">
            <a:off x="7853559" y="3522720"/>
            <a:ext cx="464700" cy="25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g2cf87460761_5_128"/>
          <p:cNvSpPr txBox="1"/>
          <p:nvPr/>
        </p:nvSpPr>
        <p:spPr>
          <a:xfrm>
            <a:off x="7031050" y="3484363"/>
            <a:ext cx="102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r>
              <a:rPr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8" name="Google Shape;628;g2cf87460761_5_128"/>
          <p:cNvSpPr txBox="1"/>
          <p:nvPr/>
        </p:nvSpPr>
        <p:spPr>
          <a:xfrm>
            <a:off x="6945100" y="3756588"/>
            <a:ext cx="102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+1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9" name="Google Shape;629;g2cf87460761_5_128"/>
          <p:cNvSpPr txBox="1"/>
          <p:nvPr/>
        </p:nvSpPr>
        <p:spPr>
          <a:xfrm>
            <a:off x="7230150" y="3153438"/>
            <a:ext cx="102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+1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0" name="Google Shape;630;g2cf87460761_5_128"/>
          <p:cNvSpPr txBox="1"/>
          <p:nvPr/>
        </p:nvSpPr>
        <p:spPr>
          <a:xfrm>
            <a:off x="7532225" y="2846413"/>
            <a:ext cx="102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+1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1" name="Google Shape;631;g2cf87460761_5_128"/>
          <p:cNvSpPr txBox="1"/>
          <p:nvPr/>
        </p:nvSpPr>
        <p:spPr>
          <a:xfrm>
            <a:off x="7374675" y="5644975"/>
            <a:ext cx="3893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highlight>
                  <a:srgbClr val="FBE3D7"/>
                </a:highlight>
                <a:latin typeface="Malgun Gothic"/>
                <a:ea typeface="Malgun Gothic"/>
                <a:cs typeface="Malgun Gothic"/>
                <a:sym typeface="Malgun Gothic"/>
              </a:rPr>
              <a:t>나이테 하나당 1년</a:t>
            </a: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의미, 1.5살을 더해 보정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2" name="Google Shape;632;g2cf87460761_5_128"/>
          <p:cNvSpPr txBox="1"/>
          <p:nvPr/>
        </p:nvSpPr>
        <p:spPr>
          <a:xfrm>
            <a:off x="6120000" y="2093700"/>
            <a:ext cx="2636400" cy="492600"/>
          </a:xfrm>
          <a:prstGeom prst="rect">
            <a:avLst/>
          </a:prstGeom>
          <a:solidFill>
            <a:srgbClr val="F7C6A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 전복의 나이테 수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3" name="Google Shape;633;g2cf87460761_5_128"/>
          <p:cNvSpPr txBox="1"/>
          <p:nvPr/>
        </p:nvSpPr>
        <p:spPr>
          <a:xfrm>
            <a:off x="8206500" y="2704425"/>
            <a:ext cx="60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…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f7e056f81e_7_2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F27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9" name="Google Shape;639;g1f7e056f81e_7_2"/>
          <p:cNvSpPr txBox="1"/>
          <p:nvPr/>
        </p:nvSpPr>
        <p:spPr>
          <a:xfrm>
            <a:off x="69550" y="602700"/>
            <a:ext cx="915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전처리</a:t>
            </a:r>
            <a:endParaRPr b="1" sz="3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g1f7e056f81e_7_2"/>
          <p:cNvSpPr/>
          <p:nvPr/>
        </p:nvSpPr>
        <p:spPr>
          <a:xfrm>
            <a:off x="-867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g1f7e056f81e_7_2"/>
          <p:cNvSpPr/>
          <p:nvPr/>
        </p:nvSpPr>
        <p:spPr>
          <a:xfrm>
            <a:off x="612867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2" name="Google Shape;642;g1f7e056f81e_7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0621"/>
            <a:ext cx="11887198" cy="5093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F27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8" name="Google Shape;648;p6"/>
          <p:cNvSpPr txBox="1"/>
          <p:nvPr/>
        </p:nvSpPr>
        <p:spPr>
          <a:xfrm>
            <a:off x="69540" y="602712"/>
            <a:ext cx="264264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EDA</a:t>
            </a:r>
            <a:endParaRPr b="1" sz="3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9" name="Google Shape;649;p6"/>
          <p:cNvSpPr txBox="1"/>
          <p:nvPr/>
        </p:nvSpPr>
        <p:spPr>
          <a:xfrm>
            <a:off x="861448" y="6130911"/>
            <a:ext cx="5069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Nash,Warwick, Sellers,Tracy, Talbot,Simon, Cawthorn,Andrew, and Ford,Wes. (1995). Abalone. UCI Machine Learning Repository. </a:t>
            </a:r>
            <a:endParaRPr i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0" name="Google Shape;65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362" y="3049560"/>
            <a:ext cx="5069400" cy="29791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1" name="Google Shape;651;p6"/>
          <p:cNvGrpSpPr/>
          <p:nvPr/>
        </p:nvGrpSpPr>
        <p:grpSpPr>
          <a:xfrm>
            <a:off x="6385400" y="2367000"/>
            <a:ext cx="5375100" cy="3915937"/>
            <a:chOff x="6385400" y="2062200"/>
            <a:chExt cx="5375100" cy="3915937"/>
          </a:xfrm>
        </p:grpSpPr>
        <p:pic>
          <p:nvPicPr>
            <p:cNvPr id="652" name="Google Shape;652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85400" y="2062200"/>
              <a:ext cx="5375100" cy="3915937"/>
            </a:xfrm>
            <a:prstGeom prst="rect">
              <a:avLst/>
            </a:prstGeom>
            <a:solidFill>
              <a:srgbClr val="F7C6AB"/>
            </a:solidFill>
            <a:ln>
              <a:noFill/>
            </a:ln>
          </p:spPr>
        </p:pic>
        <p:sp>
          <p:nvSpPr>
            <p:cNvPr id="653" name="Google Shape;653;p6"/>
            <p:cNvSpPr/>
            <p:nvPr/>
          </p:nvSpPr>
          <p:spPr>
            <a:xfrm>
              <a:off x="11370787" y="3343120"/>
              <a:ext cx="266400" cy="262200"/>
            </a:xfrm>
            <a:prstGeom prst="ellipse">
              <a:avLst/>
            </a:prstGeom>
            <a:solidFill>
              <a:srgbClr val="F5B795">
                <a:alpha val="2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4" name="Google Shape;654;p6"/>
            <p:cNvCxnSpPr>
              <a:stCxn id="655" idx="2"/>
              <a:endCxn id="656" idx="0"/>
            </p:cNvCxnSpPr>
            <p:nvPr/>
          </p:nvCxnSpPr>
          <p:spPr>
            <a:xfrm flipH="1">
              <a:off x="11066464" y="2892793"/>
              <a:ext cx="58500" cy="450300"/>
            </a:xfrm>
            <a:prstGeom prst="straightConnector1">
              <a:avLst/>
            </a:prstGeom>
            <a:noFill/>
            <a:ln cap="flat" cmpd="sng" w="19050">
              <a:solidFill>
                <a:srgbClr val="F5B79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657" name="Google Shape;657;p6"/>
            <p:cNvCxnSpPr>
              <a:stCxn id="655" idx="2"/>
              <a:endCxn id="653" idx="0"/>
            </p:cNvCxnSpPr>
            <p:nvPr/>
          </p:nvCxnSpPr>
          <p:spPr>
            <a:xfrm>
              <a:off x="11124964" y="2892793"/>
              <a:ext cx="378900" cy="450300"/>
            </a:xfrm>
            <a:prstGeom prst="straightConnector1">
              <a:avLst/>
            </a:prstGeom>
            <a:noFill/>
            <a:ln cap="flat" cmpd="sng" w="19050">
              <a:solidFill>
                <a:srgbClr val="F5B79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655" name="Google Shape;655;p6"/>
            <p:cNvSpPr txBox="1"/>
            <p:nvPr/>
          </p:nvSpPr>
          <p:spPr>
            <a:xfrm>
              <a:off x="10509064" y="2615893"/>
              <a:ext cx="1231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1"/>
                  </a:solidFill>
                  <a:highlight>
                    <a:srgbClr val="F5B795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EDA에선 제거</a:t>
              </a:r>
              <a:endParaRPr/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10933412" y="3343106"/>
              <a:ext cx="266400" cy="262200"/>
            </a:xfrm>
            <a:prstGeom prst="ellipse">
              <a:avLst/>
            </a:prstGeom>
            <a:solidFill>
              <a:srgbClr val="F5B795">
                <a:alpha val="2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58" name="Google Shape;658;p6"/>
          <p:cNvSpPr/>
          <p:nvPr/>
        </p:nvSpPr>
        <p:spPr>
          <a:xfrm>
            <a:off x="-867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9" name="Google Shape;659;p6"/>
          <p:cNvSpPr/>
          <p:nvPr/>
        </p:nvSpPr>
        <p:spPr>
          <a:xfrm>
            <a:off x="612867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0" name="Google Shape;660;p6"/>
          <p:cNvSpPr txBox="1"/>
          <p:nvPr/>
        </p:nvSpPr>
        <p:spPr>
          <a:xfrm>
            <a:off x="288950" y="1448100"/>
            <a:ext cx="327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병합</a:t>
            </a:r>
            <a:endParaRPr b="1" sz="1600"/>
          </a:p>
        </p:txBody>
      </p:sp>
      <p:sp>
        <p:nvSpPr>
          <p:cNvPr id="661" name="Google Shape;661;p6"/>
          <p:cNvSpPr txBox="1"/>
          <p:nvPr/>
        </p:nvSpPr>
        <p:spPr>
          <a:xfrm>
            <a:off x="695550" y="2062200"/>
            <a:ext cx="537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ㆍtrain data와 original data를 병합해서 EDA 진행</a:t>
            </a:r>
            <a:endParaRPr sz="1800"/>
          </a:p>
        </p:txBody>
      </p:sp>
      <p:sp>
        <p:nvSpPr>
          <p:cNvPr id="662" name="Google Shape;662;p6"/>
          <p:cNvSpPr txBox="1"/>
          <p:nvPr/>
        </p:nvSpPr>
        <p:spPr>
          <a:xfrm>
            <a:off x="986450" y="2555875"/>
            <a:ext cx="525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original data</a:t>
            </a:r>
            <a:endParaRPr/>
          </a:p>
        </p:txBody>
      </p:sp>
      <p:sp>
        <p:nvSpPr>
          <p:cNvPr id="663" name="Google Shape;663;p6"/>
          <p:cNvSpPr txBox="1"/>
          <p:nvPr/>
        </p:nvSpPr>
        <p:spPr>
          <a:xfrm>
            <a:off x="6070675" y="1448100"/>
            <a:ext cx="327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이상치 확인</a:t>
            </a:r>
            <a:endParaRPr b="1"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F27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7"/>
          <p:cNvSpPr txBox="1"/>
          <p:nvPr/>
        </p:nvSpPr>
        <p:spPr>
          <a:xfrm>
            <a:off x="69554" y="602700"/>
            <a:ext cx="391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상관관계</a:t>
            </a:r>
            <a:endParaRPr/>
          </a:p>
        </p:txBody>
      </p:sp>
      <p:pic>
        <p:nvPicPr>
          <p:cNvPr id="670" name="Google Shape;67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700" y="1543425"/>
            <a:ext cx="5577924" cy="5038351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7"/>
          <p:cNvSpPr/>
          <p:nvPr/>
        </p:nvSpPr>
        <p:spPr>
          <a:xfrm>
            <a:off x="-867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2" name="Google Shape;672;p7"/>
          <p:cNvSpPr/>
          <p:nvPr/>
        </p:nvSpPr>
        <p:spPr>
          <a:xfrm>
            <a:off x="612867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3" name="Google Shape;673;p7"/>
          <p:cNvSpPr txBox="1"/>
          <p:nvPr/>
        </p:nvSpPr>
        <p:spPr>
          <a:xfrm>
            <a:off x="240188" y="2048175"/>
            <a:ext cx="525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데이터간 상관관계</a:t>
            </a:r>
            <a:endParaRPr b="1"/>
          </a:p>
        </p:txBody>
      </p:sp>
      <p:sp>
        <p:nvSpPr>
          <p:cNvPr id="674" name="Google Shape;674;p7"/>
          <p:cNvSpPr txBox="1"/>
          <p:nvPr/>
        </p:nvSpPr>
        <p:spPr>
          <a:xfrm>
            <a:off x="504763" y="2509875"/>
            <a:ext cx="537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데이터간 상관관계는 매우 큼</a:t>
            </a:r>
            <a:endParaRPr sz="1800"/>
          </a:p>
        </p:txBody>
      </p:sp>
      <p:pic>
        <p:nvPicPr>
          <p:cNvPr id="675" name="Google Shape;67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00" y="3529473"/>
            <a:ext cx="3910201" cy="1706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cf6889df5f_0_15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F27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1" name="Google Shape;681;g2cf6889df5f_0_15"/>
          <p:cNvSpPr txBox="1"/>
          <p:nvPr/>
        </p:nvSpPr>
        <p:spPr>
          <a:xfrm>
            <a:off x="69540" y="602712"/>
            <a:ext cx="664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EDA : 성별에 따른 분포</a:t>
            </a:r>
            <a:endParaRPr/>
          </a:p>
        </p:txBody>
      </p:sp>
      <p:pic>
        <p:nvPicPr>
          <p:cNvPr id="682" name="Google Shape;682;g2cf6889df5f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38" y="2194225"/>
            <a:ext cx="11126718" cy="25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g2cf6889df5f_0_15"/>
          <p:cNvSpPr txBox="1"/>
          <p:nvPr/>
        </p:nvSpPr>
        <p:spPr>
          <a:xfrm>
            <a:off x="-816425" y="3778600"/>
            <a:ext cx="590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4" name="Google Shape;684;g2cf6889df5f_0_15"/>
          <p:cNvSpPr txBox="1"/>
          <p:nvPr/>
        </p:nvSpPr>
        <p:spPr>
          <a:xfrm>
            <a:off x="1384800" y="5306375"/>
            <a:ext cx="942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highlight>
                  <a:srgbClr val="F4CCCC"/>
                </a:highlight>
                <a:latin typeface="Malgun Gothic"/>
                <a:ea typeface="Malgun Gothic"/>
                <a:cs typeface="Malgun Gothic"/>
                <a:sym typeface="Malgun Gothic"/>
              </a:rPr>
              <a:t>Female</a:t>
            </a: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en-US" sz="2000">
                <a:solidFill>
                  <a:schemeClr val="dk1"/>
                </a:solidFill>
                <a:highlight>
                  <a:srgbClr val="9FC5E8"/>
                </a:highlight>
                <a:latin typeface="Malgun Gothic"/>
                <a:ea typeface="Malgun Gothic"/>
                <a:cs typeface="Malgun Gothic"/>
                <a:sym typeface="Malgun Gothic"/>
              </a:rPr>
              <a:t>Male</a:t>
            </a: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집단과 </a:t>
            </a:r>
            <a:r>
              <a:rPr lang="en-US" sz="2000">
                <a:solidFill>
                  <a:schemeClr val="dk1"/>
                </a:solidFill>
                <a:highlight>
                  <a:srgbClr val="B6D7A8"/>
                </a:highlight>
                <a:latin typeface="Malgun Gothic"/>
                <a:ea typeface="Malgun Gothic"/>
                <a:cs typeface="Malgun Gothic"/>
                <a:sym typeface="Malgun Gothic"/>
              </a:rPr>
              <a:t>Infant </a:t>
            </a: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집단 사이에는 </a:t>
            </a:r>
            <a:r>
              <a:rPr lang="en-US" sz="2000">
                <a:solidFill>
                  <a:schemeClr val="dk1"/>
                </a:solidFill>
                <a:highlight>
                  <a:srgbClr val="FBE3D7"/>
                </a:highlight>
                <a:latin typeface="Malgun Gothic"/>
                <a:ea typeface="Malgun Gothic"/>
                <a:cs typeface="Malgun Gothic"/>
                <a:sym typeface="Malgun Gothic"/>
              </a:rPr>
              <a:t>회귀상으로도 명확한 차이</a:t>
            </a: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나타냄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5" name="Google Shape;685;g2cf6889df5f_0_15"/>
          <p:cNvSpPr/>
          <p:nvPr/>
        </p:nvSpPr>
        <p:spPr>
          <a:xfrm>
            <a:off x="-867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6" name="Google Shape;686;g2cf6889df5f_0_15"/>
          <p:cNvSpPr/>
          <p:nvPr/>
        </p:nvSpPr>
        <p:spPr>
          <a:xfrm>
            <a:off x="612867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F27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2" name="Google Shape;692;p8"/>
          <p:cNvSpPr txBox="1"/>
          <p:nvPr/>
        </p:nvSpPr>
        <p:spPr>
          <a:xfrm>
            <a:off x="69540" y="602712"/>
            <a:ext cx="47956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EDA : Regplot</a:t>
            </a:r>
            <a:endParaRPr b="1" sz="3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3" name="Google Shape;6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75" y="1469914"/>
            <a:ext cx="11470842" cy="425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0025" y="5883678"/>
            <a:ext cx="33432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5888" y="5919978"/>
            <a:ext cx="3171825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8"/>
          <p:cNvSpPr txBox="1"/>
          <p:nvPr/>
        </p:nvSpPr>
        <p:spPr>
          <a:xfrm>
            <a:off x="1785275" y="5804475"/>
            <a:ext cx="103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길이 </a:t>
            </a: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7" name="Google Shape;697;p8"/>
          <p:cNvSpPr txBox="1"/>
          <p:nvPr/>
        </p:nvSpPr>
        <p:spPr>
          <a:xfrm>
            <a:off x="6718825" y="5819775"/>
            <a:ext cx="147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무게 </a:t>
            </a:r>
            <a:r>
              <a:rPr b="1" lang="en-US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8" name="Google Shape;698;p8"/>
          <p:cNvSpPr/>
          <p:nvPr/>
        </p:nvSpPr>
        <p:spPr>
          <a:xfrm>
            <a:off x="-867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9" name="Google Shape;699;p8"/>
          <p:cNvSpPr/>
          <p:nvPr/>
        </p:nvSpPr>
        <p:spPr>
          <a:xfrm>
            <a:off x="612867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f87460761_0_127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2cf87460761_0_127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g2cf87460761_0_127"/>
          <p:cNvSpPr txBox="1"/>
          <p:nvPr/>
        </p:nvSpPr>
        <p:spPr>
          <a:xfrm>
            <a:off x="661170" y="625228"/>
            <a:ext cx="219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/>
          </a:p>
        </p:txBody>
      </p:sp>
      <p:sp>
        <p:nvSpPr>
          <p:cNvPr id="124" name="Google Shape;124;g2cf87460761_0_127"/>
          <p:cNvSpPr/>
          <p:nvPr/>
        </p:nvSpPr>
        <p:spPr>
          <a:xfrm>
            <a:off x="987000" y="862200"/>
            <a:ext cx="10218000" cy="5133600"/>
          </a:xfrm>
          <a:prstGeom prst="roundRect">
            <a:avLst>
              <a:gd fmla="val 23680" name="adj"/>
            </a:avLst>
          </a:prstGeom>
          <a:solidFill>
            <a:srgbClr val="F576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팀소개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g2cf87460761_0_127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g2cf87460761_0_127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g2cf87460761_0_127"/>
          <p:cNvSpPr/>
          <p:nvPr/>
        </p:nvSpPr>
        <p:spPr>
          <a:xfrm>
            <a:off x="-862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g2cf87460761_0_127"/>
          <p:cNvSpPr/>
          <p:nvPr/>
        </p:nvSpPr>
        <p:spPr>
          <a:xfrm>
            <a:off x="612872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g2cf87460761_0_127"/>
          <p:cNvSpPr/>
          <p:nvPr/>
        </p:nvSpPr>
        <p:spPr>
          <a:xfrm>
            <a:off x="-8675" y="165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g2cf87460761_0_127"/>
          <p:cNvSpPr/>
          <p:nvPr/>
        </p:nvSpPr>
        <p:spPr>
          <a:xfrm>
            <a:off x="6128675" y="165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cf87460761_1_216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F27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5" name="Google Shape;705;g2cf87460761_1_216"/>
          <p:cNvSpPr txBox="1"/>
          <p:nvPr/>
        </p:nvSpPr>
        <p:spPr>
          <a:xfrm>
            <a:off x="69540" y="602712"/>
            <a:ext cx="4483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전략 : 성장속도</a:t>
            </a:r>
            <a:endParaRPr/>
          </a:p>
        </p:txBody>
      </p:sp>
      <p:sp>
        <p:nvSpPr>
          <p:cNvPr id="706" name="Google Shape;706;g2cf87460761_1_216"/>
          <p:cNvSpPr txBox="1"/>
          <p:nvPr/>
        </p:nvSpPr>
        <p:spPr>
          <a:xfrm>
            <a:off x="424792" y="1591925"/>
            <a:ext cx="318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전복의 년차 별 평균 크기</a:t>
            </a:r>
            <a:endParaRPr/>
          </a:p>
        </p:txBody>
      </p:sp>
      <p:pic>
        <p:nvPicPr>
          <p:cNvPr descr="Ezo abalone Vectors, Clipart &amp; Illustrations for Free Download - illustAC" id="707" name="Google Shape;707;g2cf87460761_1_216"/>
          <p:cNvPicPr preferRelativeResize="0"/>
          <p:nvPr/>
        </p:nvPicPr>
        <p:blipFill rotWithShape="1">
          <a:blip r:embed="rId3">
            <a:alphaModFix/>
          </a:blip>
          <a:srcRect b="35811" l="0" r="36118" t="0"/>
          <a:stretch/>
        </p:blipFill>
        <p:spPr>
          <a:xfrm>
            <a:off x="3231193" y="2074318"/>
            <a:ext cx="1407743" cy="105929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g2cf87460761_1_216"/>
          <p:cNvSpPr txBox="1"/>
          <p:nvPr/>
        </p:nvSpPr>
        <p:spPr>
          <a:xfrm>
            <a:off x="3507714" y="3319225"/>
            <a:ext cx="85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 년차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Ezo abalone Vectors, Clipart &amp; Illustrations for Free Download - illustAC" id="709" name="Google Shape;709;g2cf87460761_1_216"/>
          <p:cNvPicPr preferRelativeResize="0"/>
          <p:nvPr/>
        </p:nvPicPr>
        <p:blipFill rotWithShape="1">
          <a:blip r:embed="rId3">
            <a:alphaModFix/>
          </a:blip>
          <a:srcRect b="35811" l="0" r="36118" t="0"/>
          <a:stretch/>
        </p:blipFill>
        <p:spPr>
          <a:xfrm>
            <a:off x="1636871" y="2494731"/>
            <a:ext cx="849039" cy="638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zo abalone Vectors, Clipart &amp; Illustrations for Free Download - illustAC" id="710" name="Google Shape;710;g2cf87460761_1_216"/>
          <p:cNvPicPr preferRelativeResize="0"/>
          <p:nvPr/>
        </p:nvPicPr>
        <p:blipFill rotWithShape="1">
          <a:blip r:embed="rId3">
            <a:alphaModFix/>
          </a:blip>
          <a:srcRect b="35811" l="0" r="36118" t="0"/>
          <a:stretch/>
        </p:blipFill>
        <p:spPr>
          <a:xfrm>
            <a:off x="7850072" y="1399112"/>
            <a:ext cx="2305053" cy="1734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1" name="Google Shape;711;g2cf87460761_1_216"/>
          <p:cNvCxnSpPr/>
          <p:nvPr/>
        </p:nvCxnSpPr>
        <p:spPr>
          <a:xfrm>
            <a:off x="1176731" y="3133969"/>
            <a:ext cx="9377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2" name="Google Shape;712;g2cf87460761_1_216"/>
          <p:cNvSpPr txBox="1"/>
          <p:nvPr/>
        </p:nvSpPr>
        <p:spPr>
          <a:xfrm>
            <a:off x="1634041" y="3319225"/>
            <a:ext cx="85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 년차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3" name="Google Shape;713;g2cf87460761_1_216"/>
          <p:cNvSpPr txBox="1"/>
          <p:nvPr/>
        </p:nvSpPr>
        <p:spPr>
          <a:xfrm>
            <a:off x="8511949" y="3319225"/>
            <a:ext cx="98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 년차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Ezo abalone Vectors, Clipart &amp; Illustrations for Free Download - illustAC" id="714" name="Google Shape;714;g2cf87460761_1_216"/>
          <p:cNvPicPr preferRelativeResize="0"/>
          <p:nvPr/>
        </p:nvPicPr>
        <p:blipFill rotWithShape="1">
          <a:blip r:embed="rId3">
            <a:alphaModFix/>
          </a:blip>
          <a:srcRect b="35811" l="0" r="36118" t="0"/>
          <a:stretch/>
        </p:blipFill>
        <p:spPr>
          <a:xfrm>
            <a:off x="4509158" y="1897744"/>
            <a:ext cx="1642399" cy="1235871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g2cf87460761_1_216"/>
          <p:cNvSpPr txBox="1"/>
          <p:nvPr/>
        </p:nvSpPr>
        <p:spPr>
          <a:xfrm>
            <a:off x="4903008" y="3330782"/>
            <a:ext cx="85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 년차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6" name="Google Shape;716;g2cf87460761_1_216"/>
          <p:cNvSpPr/>
          <p:nvPr/>
        </p:nvSpPr>
        <p:spPr>
          <a:xfrm>
            <a:off x="-867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7" name="Google Shape;717;g2cf87460761_1_216"/>
          <p:cNvSpPr/>
          <p:nvPr/>
        </p:nvSpPr>
        <p:spPr>
          <a:xfrm>
            <a:off x="612867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8" name="Google Shape;718;g2cf87460761_1_216"/>
          <p:cNvSpPr txBox="1"/>
          <p:nvPr/>
        </p:nvSpPr>
        <p:spPr>
          <a:xfrm>
            <a:off x="348592" y="3877925"/>
            <a:ext cx="318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실제 수확되는 크기</a:t>
            </a:r>
            <a:endParaRPr/>
          </a:p>
        </p:txBody>
      </p:sp>
      <p:pic>
        <p:nvPicPr>
          <p:cNvPr descr="Ezo abalone Vectors, Clipart &amp; Illustrations for Free Download - illustAC" id="719" name="Google Shape;719;g2cf87460761_1_216"/>
          <p:cNvPicPr preferRelativeResize="0"/>
          <p:nvPr/>
        </p:nvPicPr>
        <p:blipFill rotWithShape="1">
          <a:blip r:embed="rId3">
            <a:alphaModFix amt="23000"/>
          </a:blip>
          <a:srcRect b="35811" l="0" r="36118" t="0"/>
          <a:stretch/>
        </p:blipFill>
        <p:spPr>
          <a:xfrm>
            <a:off x="3231193" y="4421329"/>
            <a:ext cx="1407743" cy="10592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zo abalone Vectors, Clipart &amp; Illustrations for Free Download - illustAC" id="720" name="Google Shape;720;g2cf87460761_1_216"/>
          <p:cNvPicPr preferRelativeResize="0"/>
          <p:nvPr/>
        </p:nvPicPr>
        <p:blipFill rotWithShape="1">
          <a:blip r:embed="rId3">
            <a:alphaModFix/>
          </a:blip>
          <a:srcRect b="35811" l="0" r="36118" t="0"/>
          <a:stretch/>
        </p:blipFill>
        <p:spPr>
          <a:xfrm>
            <a:off x="6087877" y="3989206"/>
            <a:ext cx="1982011" cy="14914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zo abalone Vectors, Clipart &amp; Illustrations for Free Download - illustAC" id="721" name="Google Shape;721;g2cf87460761_1_216"/>
          <p:cNvPicPr preferRelativeResize="0"/>
          <p:nvPr/>
        </p:nvPicPr>
        <p:blipFill rotWithShape="1">
          <a:blip r:embed="rId3">
            <a:alphaModFix/>
          </a:blip>
          <a:srcRect b="35811" l="0" r="36118" t="0"/>
          <a:stretch/>
        </p:blipFill>
        <p:spPr>
          <a:xfrm>
            <a:off x="2875415" y="4662918"/>
            <a:ext cx="1086686" cy="817708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g2cf87460761_1_216"/>
          <p:cNvSpPr txBox="1"/>
          <p:nvPr/>
        </p:nvSpPr>
        <p:spPr>
          <a:xfrm>
            <a:off x="2991408" y="5682470"/>
            <a:ext cx="85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 년차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3" name="Google Shape;723;g2cf87460761_1_216"/>
          <p:cNvSpPr txBox="1"/>
          <p:nvPr/>
        </p:nvSpPr>
        <p:spPr>
          <a:xfrm>
            <a:off x="6651532" y="5682470"/>
            <a:ext cx="85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 년차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Ezo abalone Vectors, Clipart &amp; Illustrations for Free Download - illustAC" id="724" name="Google Shape;724;g2cf87460761_1_216"/>
          <p:cNvPicPr preferRelativeResize="0"/>
          <p:nvPr/>
        </p:nvPicPr>
        <p:blipFill rotWithShape="1">
          <a:blip r:embed="rId3">
            <a:alphaModFix/>
          </a:blip>
          <a:srcRect b="35811" l="0" r="36118" t="0"/>
          <a:stretch/>
        </p:blipFill>
        <p:spPr>
          <a:xfrm>
            <a:off x="7850072" y="3746124"/>
            <a:ext cx="2305053" cy="1734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5" name="Google Shape;725;g2cf87460761_1_216"/>
          <p:cNvCxnSpPr/>
          <p:nvPr/>
        </p:nvCxnSpPr>
        <p:spPr>
          <a:xfrm>
            <a:off x="1176731" y="5485221"/>
            <a:ext cx="9377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6" name="Google Shape;726;g2cf87460761_1_216"/>
          <p:cNvSpPr txBox="1"/>
          <p:nvPr/>
        </p:nvSpPr>
        <p:spPr>
          <a:xfrm>
            <a:off x="7850000" y="5670475"/>
            <a:ext cx="230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 년차 평균</a:t>
            </a:r>
            <a:endParaRPr/>
          </a:p>
        </p:txBody>
      </p:sp>
      <p:pic>
        <p:nvPicPr>
          <p:cNvPr descr="Ezo abalone Vectors, Clipart &amp; Illustrations for Free Download - illustAC" id="727" name="Google Shape;727;g2cf87460761_1_216"/>
          <p:cNvPicPr preferRelativeResize="0"/>
          <p:nvPr/>
        </p:nvPicPr>
        <p:blipFill rotWithShape="1">
          <a:blip r:embed="rId3">
            <a:alphaModFix/>
          </a:blip>
          <a:srcRect b="35811" l="0" r="36118" t="0"/>
          <a:stretch/>
        </p:blipFill>
        <p:spPr>
          <a:xfrm>
            <a:off x="4509158" y="4244755"/>
            <a:ext cx="1642399" cy="1235871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g2cf87460761_1_216"/>
          <p:cNvSpPr txBox="1"/>
          <p:nvPr/>
        </p:nvSpPr>
        <p:spPr>
          <a:xfrm>
            <a:off x="4493800" y="5682025"/>
            <a:ext cx="16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 년차평균</a:t>
            </a:r>
            <a:endParaRPr/>
          </a:p>
        </p:txBody>
      </p:sp>
      <p:sp>
        <p:nvSpPr>
          <p:cNvPr id="729" name="Google Shape;729;g2cf87460761_1_216"/>
          <p:cNvSpPr txBox="1"/>
          <p:nvPr/>
        </p:nvSpPr>
        <p:spPr>
          <a:xfrm>
            <a:off x="577731" y="6182180"/>
            <a:ext cx="110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각각의 성장 속도가 상이하기때문에 외적인 크기 전복의 나이를 예측할 수 없는 상황</a:t>
            </a:r>
            <a:endParaRPr/>
          </a:p>
        </p:txBody>
      </p:sp>
      <p:pic>
        <p:nvPicPr>
          <p:cNvPr descr="Ezo abalone Vectors, Clipart &amp; Illustrations for Free Download - illustAC" id="730" name="Google Shape;730;g2cf87460761_1_216"/>
          <p:cNvPicPr preferRelativeResize="0"/>
          <p:nvPr/>
        </p:nvPicPr>
        <p:blipFill rotWithShape="1">
          <a:blip r:embed="rId3">
            <a:alphaModFix/>
          </a:blip>
          <a:srcRect b="35811" l="0" r="36118" t="0"/>
          <a:stretch/>
        </p:blipFill>
        <p:spPr>
          <a:xfrm>
            <a:off x="1636871" y="4841742"/>
            <a:ext cx="849039" cy="638884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g2cf87460761_1_216"/>
          <p:cNvSpPr txBox="1"/>
          <p:nvPr/>
        </p:nvSpPr>
        <p:spPr>
          <a:xfrm>
            <a:off x="1224836" y="5666225"/>
            <a:ext cx="16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 년차 평균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5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F27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7" name="Google Shape;737;p15"/>
          <p:cNvSpPr txBox="1"/>
          <p:nvPr/>
        </p:nvSpPr>
        <p:spPr>
          <a:xfrm>
            <a:off x="69540" y="602712"/>
            <a:ext cx="4483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</a:t>
            </a: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전략</a:t>
            </a: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성장속도</a:t>
            </a:r>
            <a:endParaRPr/>
          </a:p>
        </p:txBody>
      </p:sp>
      <p:sp>
        <p:nvSpPr>
          <p:cNvPr id="738" name="Google Shape;738;p15"/>
          <p:cNvSpPr txBox="1"/>
          <p:nvPr/>
        </p:nvSpPr>
        <p:spPr>
          <a:xfrm>
            <a:off x="7763650" y="2499575"/>
            <a:ext cx="440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평균내면 분명한 상관관계가 확인됨</a:t>
            </a:r>
            <a:endParaRPr b="1"/>
          </a:p>
        </p:txBody>
      </p:sp>
      <p:sp>
        <p:nvSpPr>
          <p:cNvPr id="739" name="Google Shape;739;p15"/>
          <p:cNvSpPr txBox="1"/>
          <p:nvPr/>
        </p:nvSpPr>
        <p:spPr>
          <a:xfrm>
            <a:off x="7763650" y="4940225"/>
            <a:ext cx="424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성장속도에 의한 변동성이 커서 모델 예측성이 떨어짐</a:t>
            </a:r>
            <a:endParaRPr b="1"/>
          </a:p>
        </p:txBody>
      </p:sp>
      <p:pic>
        <p:nvPicPr>
          <p:cNvPr id="740" name="Google Shape;740;p15"/>
          <p:cNvPicPr preferRelativeResize="0"/>
          <p:nvPr/>
        </p:nvPicPr>
        <p:blipFill rotWithShape="1">
          <a:blip r:embed="rId3">
            <a:alphaModFix/>
          </a:blip>
          <a:srcRect b="50132" l="0" r="25031" t="0"/>
          <a:stretch/>
        </p:blipFill>
        <p:spPr>
          <a:xfrm>
            <a:off x="498975" y="1795300"/>
            <a:ext cx="7261675" cy="1777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5"/>
          <p:cNvPicPr preferRelativeResize="0"/>
          <p:nvPr/>
        </p:nvPicPr>
        <p:blipFill rotWithShape="1">
          <a:blip r:embed="rId4">
            <a:alphaModFix/>
          </a:blip>
          <a:srcRect b="50364" l="0" r="25589" t="0"/>
          <a:stretch/>
        </p:blipFill>
        <p:spPr>
          <a:xfrm>
            <a:off x="498975" y="4454766"/>
            <a:ext cx="7261675" cy="1739384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5"/>
          <p:cNvSpPr/>
          <p:nvPr/>
        </p:nvSpPr>
        <p:spPr>
          <a:xfrm>
            <a:off x="-867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3" name="Google Shape;743;p15"/>
          <p:cNvSpPr/>
          <p:nvPr/>
        </p:nvSpPr>
        <p:spPr>
          <a:xfrm>
            <a:off x="612867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4" name="Google Shape;74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8337" y="2998400"/>
            <a:ext cx="2716050" cy="38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8348" y="3422641"/>
            <a:ext cx="2862864" cy="391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4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F27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1" name="Google Shape;751;p14"/>
          <p:cNvSpPr txBox="1"/>
          <p:nvPr/>
        </p:nvSpPr>
        <p:spPr>
          <a:xfrm>
            <a:off x="69540" y="602712"/>
            <a:ext cx="44839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전략 : 성장속도</a:t>
            </a:r>
            <a:endParaRPr/>
          </a:p>
        </p:txBody>
      </p:sp>
      <p:pic>
        <p:nvPicPr>
          <p:cNvPr id="752" name="Google Shape;75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4228" y="1530850"/>
            <a:ext cx="9090520" cy="4724438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14"/>
          <p:cNvSpPr/>
          <p:nvPr/>
        </p:nvSpPr>
        <p:spPr>
          <a:xfrm>
            <a:off x="-867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4" name="Google Shape;754;p14"/>
          <p:cNvSpPr/>
          <p:nvPr/>
        </p:nvSpPr>
        <p:spPr>
          <a:xfrm>
            <a:off x="612867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cf87460761_5_8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F27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0" name="Google Shape;760;g2cf87460761_5_8"/>
          <p:cNvSpPr txBox="1"/>
          <p:nvPr/>
        </p:nvSpPr>
        <p:spPr>
          <a:xfrm>
            <a:off x="69550" y="602700"/>
            <a:ext cx="105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피쳐 생성 : 성장속도 관련 값 | estimated_grate </a:t>
            </a:r>
            <a:endParaRPr/>
          </a:p>
        </p:txBody>
      </p:sp>
      <p:sp>
        <p:nvSpPr>
          <p:cNvPr id="761" name="Google Shape;761;g2cf87460761_5_8"/>
          <p:cNvSpPr/>
          <p:nvPr/>
        </p:nvSpPr>
        <p:spPr>
          <a:xfrm>
            <a:off x="-867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2" name="Google Shape;762;g2cf87460761_5_8"/>
          <p:cNvSpPr/>
          <p:nvPr/>
        </p:nvSpPr>
        <p:spPr>
          <a:xfrm>
            <a:off x="612867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3" name="Google Shape;763;g2cf87460761_5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883" y="1359400"/>
            <a:ext cx="3345643" cy="2554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g2cf87460761_5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400" y="4076683"/>
            <a:ext cx="3345643" cy="2554954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g2cf87460761_5_8"/>
          <p:cNvSpPr txBox="1"/>
          <p:nvPr/>
        </p:nvSpPr>
        <p:spPr>
          <a:xfrm>
            <a:off x="4598275" y="3162600"/>
            <a:ext cx="6623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전복의 성장 속도는 아래 식과 관련이 있다고 추정</a:t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6" name="Google Shape;766;g2cf87460761_5_8"/>
          <p:cNvSpPr txBox="1"/>
          <p:nvPr/>
        </p:nvSpPr>
        <p:spPr>
          <a:xfrm>
            <a:off x="5386925" y="3815825"/>
            <a:ext cx="662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highlight>
                  <a:srgbClr val="F7C6AF"/>
                </a:highlight>
                <a:latin typeface="Malgun Gothic"/>
                <a:ea typeface="Malgun Gothic"/>
                <a:cs typeface="Malgun Gothic"/>
                <a:sym typeface="Malgun Gothic"/>
              </a:rPr>
              <a:t>성장 속도 추정 값</a:t>
            </a:r>
            <a:r>
              <a:rPr b="1" lang="en-US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~ </a:t>
            </a:r>
            <a:r>
              <a:rPr b="1" lang="en-US" sz="21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( 고기 + 내장 ) / ( 전체 무게 )</a:t>
            </a:r>
            <a:r>
              <a:rPr b="1" lang="en-US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1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*</a:t>
            </a:r>
            <a:r>
              <a:rPr b="1" lang="en-US" sz="21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2100">
              <a:solidFill>
                <a:schemeClr val="dk1"/>
              </a:solidFill>
              <a:highlight>
                <a:srgbClr val="FBE3D6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7" name="Google Shape;767;g2cf87460761_5_8"/>
          <p:cNvSpPr txBox="1"/>
          <p:nvPr/>
        </p:nvSpPr>
        <p:spPr>
          <a:xfrm rot="-5400000">
            <a:off x="-413525" y="2244600"/>
            <a:ext cx="1891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길이 성장 속도</a:t>
            </a:r>
            <a:endParaRPr b="1"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8" name="Google Shape;768;g2cf87460761_5_8"/>
          <p:cNvSpPr txBox="1"/>
          <p:nvPr/>
        </p:nvSpPr>
        <p:spPr>
          <a:xfrm rot="-5400000">
            <a:off x="-413525" y="4984800"/>
            <a:ext cx="1891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무게</a:t>
            </a:r>
            <a:r>
              <a:rPr b="1"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성장 속도</a:t>
            </a:r>
            <a:endParaRPr b="1"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9" name="Google Shape;769;g2cf87460761_5_8"/>
          <p:cNvSpPr txBox="1"/>
          <p:nvPr/>
        </p:nvSpPr>
        <p:spPr>
          <a:xfrm>
            <a:off x="1457175" y="3914350"/>
            <a:ext cx="25230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highlight>
                  <a:srgbClr val="F7C6AF"/>
                </a:highlight>
                <a:latin typeface="Malgun Gothic"/>
                <a:ea typeface="Malgun Gothic"/>
                <a:cs typeface="Malgun Gothic"/>
                <a:sym typeface="Malgun Gothic"/>
              </a:rPr>
              <a:t>성장 속도 추정 값</a:t>
            </a:r>
            <a:endParaRPr b="1" sz="2100">
              <a:solidFill>
                <a:schemeClr val="dk1"/>
              </a:solidFill>
              <a:highlight>
                <a:srgbClr val="FBE3D6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0" name="Google Shape;770;g2cf87460761_5_8"/>
          <p:cNvSpPr txBox="1"/>
          <p:nvPr/>
        </p:nvSpPr>
        <p:spPr>
          <a:xfrm>
            <a:off x="4822025" y="6004100"/>
            <a:ext cx="718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*정확한 식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( </a:t>
            </a:r>
            <a:r>
              <a:rPr b="1"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Whole weight.1 + Whole weight.2</a:t>
            </a:r>
            <a:r>
              <a:rPr b="1"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) / ( Whole weight.1 + Whole weight.2 + Shell weight)</a:t>
            </a:r>
            <a:endParaRPr b="1" sz="5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6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F27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6" name="Google Shape;776;p16"/>
          <p:cNvSpPr txBox="1"/>
          <p:nvPr/>
        </p:nvSpPr>
        <p:spPr>
          <a:xfrm>
            <a:off x="69540" y="602712"/>
            <a:ext cx="4483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피쳐 생성 : BMI</a:t>
            </a:r>
            <a:endParaRPr/>
          </a:p>
        </p:txBody>
      </p:sp>
      <p:sp>
        <p:nvSpPr>
          <p:cNvPr id="777" name="Google Shape;777;p16"/>
          <p:cNvSpPr/>
          <p:nvPr/>
        </p:nvSpPr>
        <p:spPr>
          <a:xfrm>
            <a:off x="-867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8" name="Google Shape;778;p16"/>
          <p:cNvSpPr/>
          <p:nvPr/>
        </p:nvSpPr>
        <p:spPr>
          <a:xfrm>
            <a:off x="612867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79" name="Google Shape;779;p16"/>
          <p:cNvPicPr preferRelativeResize="0"/>
          <p:nvPr/>
        </p:nvPicPr>
        <p:blipFill rotWithShape="1">
          <a:blip r:embed="rId3">
            <a:alphaModFix/>
          </a:blip>
          <a:srcRect b="0" l="0" r="10225" t="0"/>
          <a:stretch/>
        </p:blipFill>
        <p:spPr>
          <a:xfrm>
            <a:off x="677375" y="1895275"/>
            <a:ext cx="5450975" cy="36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16"/>
          <p:cNvSpPr txBox="1"/>
          <p:nvPr/>
        </p:nvSpPr>
        <p:spPr>
          <a:xfrm>
            <a:off x="677375" y="5696663"/>
            <a:ext cx="514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 논문에서 전복의 BMI 수치를 빈번하게 구해서 넣어보니 </a:t>
            </a:r>
            <a:r>
              <a:rPr b="1" lang="en-US" sz="1600">
                <a:solidFill>
                  <a:schemeClr val="dk1"/>
                </a:solidFill>
                <a:highlight>
                  <a:srgbClr val="FBE3D7"/>
                </a:highlight>
                <a:latin typeface="Malgun Gothic"/>
                <a:ea typeface="Malgun Gothic"/>
                <a:cs typeface="Malgun Gothic"/>
                <a:sym typeface="Malgun Gothic"/>
              </a:rPr>
              <a:t>전복의 나이, 성장 속도와 상관관계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보임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81" name="Google Shape;7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375" y="1339450"/>
            <a:ext cx="3484177" cy="26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827" y="4062063"/>
            <a:ext cx="3398718" cy="25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cf87460761_7_7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F27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8" name="Google Shape;788;g2cf87460761_7_7"/>
          <p:cNvSpPr txBox="1"/>
          <p:nvPr/>
        </p:nvSpPr>
        <p:spPr>
          <a:xfrm>
            <a:off x="69540" y="602712"/>
            <a:ext cx="4483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피쳐 생성 : size</a:t>
            </a:r>
            <a:endParaRPr/>
          </a:p>
        </p:txBody>
      </p:sp>
      <p:sp>
        <p:nvSpPr>
          <p:cNvPr id="789" name="Google Shape;789;g2cf87460761_7_7"/>
          <p:cNvSpPr/>
          <p:nvPr/>
        </p:nvSpPr>
        <p:spPr>
          <a:xfrm>
            <a:off x="-867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0" name="Google Shape;790;g2cf87460761_7_7"/>
          <p:cNvSpPr/>
          <p:nvPr/>
        </p:nvSpPr>
        <p:spPr>
          <a:xfrm>
            <a:off x="612867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1" name="Google Shape;791;g2cf87460761_7_7"/>
          <p:cNvGrpSpPr/>
          <p:nvPr/>
        </p:nvGrpSpPr>
        <p:grpSpPr>
          <a:xfrm>
            <a:off x="580098" y="2611493"/>
            <a:ext cx="5668622" cy="1430562"/>
            <a:chOff x="9127650" y="2131100"/>
            <a:chExt cx="2653849" cy="1430562"/>
          </a:xfrm>
        </p:grpSpPr>
        <p:pic>
          <p:nvPicPr>
            <p:cNvPr descr="PDF] Biometric relationships of the Indian abalone Haliotis varia Linnaeus  1758 from Mandapam waters of Gulf of Mannar, south-east coast of India |  Semantic Scholar" id="792" name="Google Shape;792;g2cf87460761_7_7"/>
            <p:cNvPicPr preferRelativeResize="0"/>
            <p:nvPr/>
          </p:nvPicPr>
          <p:blipFill rotWithShape="1">
            <a:blip r:embed="rId3">
              <a:alphaModFix/>
            </a:blip>
            <a:srcRect b="5504" l="5594" r="4887" t="36060"/>
            <a:stretch/>
          </p:blipFill>
          <p:spPr>
            <a:xfrm>
              <a:off x="9127650" y="2131100"/>
              <a:ext cx="2653849" cy="14305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3" name="Google Shape;793;g2cf87460761_7_7"/>
            <p:cNvSpPr txBox="1"/>
            <p:nvPr/>
          </p:nvSpPr>
          <p:spPr>
            <a:xfrm>
              <a:off x="10049125" y="2153262"/>
              <a:ext cx="583500" cy="215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Length</a:t>
              </a:r>
              <a:endParaRPr b="1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4" name="Google Shape;794;g2cf87460761_7_7"/>
            <p:cNvSpPr txBox="1"/>
            <p:nvPr/>
          </p:nvSpPr>
          <p:spPr>
            <a:xfrm rot="-5400000">
              <a:off x="11209108" y="2974561"/>
              <a:ext cx="685500" cy="10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Diameter</a:t>
              </a:r>
              <a:endParaRPr b="1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95" name="Google Shape;795;g2cf87460761_7_7"/>
          <p:cNvGrpSpPr/>
          <p:nvPr/>
        </p:nvGrpSpPr>
        <p:grpSpPr>
          <a:xfrm>
            <a:off x="7516247" y="1935304"/>
            <a:ext cx="3296877" cy="2436820"/>
            <a:chOff x="9127650" y="2131100"/>
            <a:chExt cx="2653849" cy="1430562"/>
          </a:xfrm>
        </p:grpSpPr>
        <p:pic>
          <p:nvPicPr>
            <p:cNvPr descr="PDF] Biometric relationships of the Indian abalone Haliotis varia Linnaeus  1758 from Mandapam waters of Gulf of Mannar, south-east coast of India |  Semantic Scholar" id="796" name="Google Shape;796;g2cf87460761_7_7"/>
            <p:cNvPicPr preferRelativeResize="0"/>
            <p:nvPr/>
          </p:nvPicPr>
          <p:blipFill rotWithShape="1">
            <a:blip r:embed="rId3">
              <a:alphaModFix/>
            </a:blip>
            <a:srcRect b="5504" l="5594" r="4887" t="36060"/>
            <a:stretch/>
          </p:blipFill>
          <p:spPr>
            <a:xfrm>
              <a:off x="9127650" y="2131100"/>
              <a:ext cx="2653849" cy="14305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7" name="Google Shape;797;g2cf87460761_7_7"/>
            <p:cNvSpPr txBox="1"/>
            <p:nvPr/>
          </p:nvSpPr>
          <p:spPr>
            <a:xfrm>
              <a:off x="10049125" y="2153262"/>
              <a:ext cx="583500" cy="126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Length</a:t>
              </a:r>
              <a:endParaRPr b="1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8" name="Google Shape;798;g2cf87460761_7_7"/>
            <p:cNvSpPr txBox="1"/>
            <p:nvPr/>
          </p:nvSpPr>
          <p:spPr>
            <a:xfrm rot="-5400000">
              <a:off x="11169600" y="2874911"/>
              <a:ext cx="6855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Diameter</a:t>
              </a:r>
              <a:endParaRPr b="1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99" name="Google Shape;799;g2cf87460761_7_7"/>
          <p:cNvSpPr txBox="1"/>
          <p:nvPr/>
        </p:nvSpPr>
        <p:spPr>
          <a:xfrm>
            <a:off x="1971675" y="5285213"/>
            <a:ext cx="9144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전복마다 </a:t>
            </a:r>
            <a:r>
              <a:rPr b="1" lang="en-US" sz="1600">
                <a:solidFill>
                  <a:schemeClr val="dk1"/>
                </a:solidFill>
                <a:highlight>
                  <a:srgbClr val="FBE3D7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이심률이 다름</a:t>
            </a: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→  </a:t>
            </a:r>
            <a:r>
              <a:rPr b="1" lang="en-US" sz="1600">
                <a:solidFill>
                  <a:schemeClr val="dk1"/>
                </a:solidFill>
                <a:highlight>
                  <a:srgbClr val="FBE3D7"/>
                </a:highlight>
                <a:latin typeface="Malgun Gothic"/>
                <a:ea typeface="Malgun Gothic"/>
                <a:cs typeface="Malgun Gothic"/>
                <a:sym typeface="Malgun Gothic"/>
              </a:rPr>
              <a:t>size(= Length X Diameter)</a:t>
            </a: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전복의 크기를 잘 나타냄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cf87460761_5_208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F27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5" name="Google Shape;805;g2cf87460761_5_208"/>
          <p:cNvSpPr txBox="1"/>
          <p:nvPr/>
        </p:nvSpPr>
        <p:spPr>
          <a:xfrm>
            <a:off x="69553" y="602700"/>
            <a:ext cx="607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baseline </a:t>
            </a: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성능 평가</a:t>
            </a:r>
            <a:endParaRPr/>
          </a:p>
        </p:txBody>
      </p:sp>
      <p:sp>
        <p:nvSpPr>
          <p:cNvPr id="806" name="Google Shape;806;g2cf87460761_5_208"/>
          <p:cNvSpPr/>
          <p:nvPr/>
        </p:nvSpPr>
        <p:spPr>
          <a:xfrm>
            <a:off x="-867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7" name="Google Shape;807;g2cf87460761_5_208"/>
          <p:cNvSpPr/>
          <p:nvPr/>
        </p:nvSpPr>
        <p:spPr>
          <a:xfrm>
            <a:off x="612867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08" name="Google Shape;808;g2cf87460761_5_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50" y="1416109"/>
            <a:ext cx="7357323" cy="512977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g2cf87460761_5_208"/>
          <p:cNvSpPr txBox="1"/>
          <p:nvPr/>
        </p:nvSpPr>
        <p:spPr>
          <a:xfrm>
            <a:off x="7432900" y="3279825"/>
            <a:ext cx="4575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상위 2개 모델로 보팅 진행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Cat, LGBM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0" name="Google Shape;810;g2cf87460761_5_208"/>
          <p:cNvSpPr/>
          <p:nvPr/>
        </p:nvSpPr>
        <p:spPr>
          <a:xfrm>
            <a:off x="5451500" y="1737650"/>
            <a:ext cx="1485000" cy="4326300"/>
          </a:xfrm>
          <a:prstGeom prst="rect">
            <a:avLst/>
          </a:prstGeom>
          <a:noFill/>
          <a:ln cap="flat" cmpd="sng" w="38100">
            <a:solidFill>
              <a:srgbClr val="F27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cf87460761_5_197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F27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6" name="Google Shape;816;g2cf87460761_5_197"/>
          <p:cNvSpPr txBox="1"/>
          <p:nvPr/>
        </p:nvSpPr>
        <p:spPr>
          <a:xfrm>
            <a:off x="69550" y="602700"/>
            <a:ext cx="977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파이프라인 : 하이퍼파라미터 최적화</a:t>
            </a:r>
            <a:endParaRPr/>
          </a:p>
        </p:txBody>
      </p:sp>
      <p:sp>
        <p:nvSpPr>
          <p:cNvPr id="817" name="Google Shape;817;g2cf87460761_5_197"/>
          <p:cNvSpPr/>
          <p:nvPr/>
        </p:nvSpPr>
        <p:spPr>
          <a:xfrm>
            <a:off x="-867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8" name="Google Shape;818;g2cf87460761_5_197"/>
          <p:cNvSpPr/>
          <p:nvPr/>
        </p:nvSpPr>
        <p:spPr>
          <a:xfrm>
            <a:off x="612867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9" name="Google Shape;819;g2cf87460761_5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0" y="1779825"/>
            <a:ext cx="7049250" cy="4431374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g2cf87460761_5_197"/>
          <p:cNvSpPr txBox="1"/>
          <p:nvPr/>
        </p:nvSpPr>
        <p:spPr>
          <a:xfrm>
            <a:off x="7361100" y="2376300"/>
            <a:ext cx="4660800" cy="3293700"/>
          </a:xfrm>
          <a:prstGeom prst="rect">
            <a:avLst/>
          </a:prstGeom>
          <a:noFill/>
          <a:ln cap="flat" cmpd="sng" w="38100">
            <a:solidFill>
              <a:srgbClr val="F7C6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hyperparameter 최적화 파이프라인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CECEC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highlight>
                  <a:schemeClr val="lt1"/>
                </a:highlight>
              </a:rPr>
              <a:t>✅</a:t>
            </a:r>
            <a:r>
              <a:rPr b="1" lang="en-US" sz="1800">
                <a:solidFill>
                  <a:schemeClr val="dk1"/>
                </a:solidFill>
              </a:rPr>
              <a:t>베이지안 최적화 이용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highlight>
                  <a:schemeClr val="lt1"/>
                </a:highlight>
              </a:rPr>
              <a:t>✅KFold 적용</a:t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highlight>
                  <a:schemeClr val="lt1"/>
                </a:highlight>
              </a:rPr>
              <a:t>✅Log 변환 적용</a:t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cf87460761_7_53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F27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6" name="Google Shape;826;g2cf87460761_7_53"/>
          <p:cNvSpPr txBox="1"/>
          <p:nvPr/>
        </p:nvSpPr>
        <p:spPr>
          <a:xfrm>
            <a:off x="69550" y="602700"/>
            <a:ext cx="977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파이프라인 : voting weight 최적화</a:t>
            </a:r>
            <a:endParaRPr/>
          </a:p>
        </p:txBody>
      </p:sp>
      <p:sp>
        <p:nvSpPr>
          <p:cNvPr id="827" name="Google Shape;827;g2cf87460761_7_53"/>
          <p:cNvSpPr/>
          <p:nvPr/>
        </p:nvSpPr>
        <p:spPr>
          <a:xfrm>
            <a:off x="-867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8" name="Google Shape;828;g2cf87460761_7_53"/>
          <p:cNvSpPr/>
          <p:nvPr/>
        </p:nvSpPr>
        <p:spPr>
          <a:xfrm>
            <a:off x="612867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9" name="Google Shape;829;g2cf87460761_7_53"/>
          <p:cNvSpPr txBox="1"/>
          <p:nvPr/>
        </p:nvSpPr>
        <p:spPr>
          <a:xfrm>
            <a:off x="627575" y="4359525"/>
            <a:ext cx="4660800" cy="2188800"/>
          </a:xfrm>
          <a:prstGeom prst="rect">
            <a:avLst/>
          </a:prstGeom>
          <a:noFill/>
          <a:ln cap="flat" cmpd="sng" w="38100">
            <a:solidFill>
              <a:srgbClr val="F7C6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voting weight 최적화 파이프라인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CECEC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highlight>
                  <a:schemeClr val="lt1"/>
                </a:highlight>
              </a:rPr>
              <a:t>✅</a:t>
            </a:r>
            <a:r>
              <a:rPr b="1" lang="en-US" sz="1800">
                <a:solidFill>
                  <a:schemeClr val="dk1"/>
                </a:solidFill>
              </a:rPr>
              <a:t>베이지안 최적화 이용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highlight>
                  <a:schemeClr val="lt1"/>
                </a:highlight>
              </a:rPr>
              <a:t>✅KFold 적용</a:t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highlight>
                  <a:schemeClr val="lt1"/>
                </a:highlight>
              </a:rPr>
              <a:t>✅Log 변환 적용</a:t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830" name="Google Shape;830;g2cf87460761_7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50" y="1490525"/>
            <a:ext cx="11083100" cy="31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oogle Shape;835;g2cf87460761_4_139"/>
          <p:cNvGrpSpPr/>
          <p:nvPr/>
        </p:nvGrpSpPr>
        <p:grpSpPr>
          <a:xfrm>
            <a:off x="6465627" y="2745441"/>
            <a:ext cx="4399074" cy="873125"/>
            <a:chOff x="6465627" y="2516841"/>
            <a:chExt cx="4399074" cy="873125"/>
          </a:xfrm>
        </p:grpSpPr>
        <p:pic>
          <p:nvPicPr>
            <p:cNvPr id="836" name="Google Shape;836;g2cf87460761_4_139"/>
            <p:cNvPicPr preferRelativeResize="0"/>
            <p:nvPr/>
          </p:nvPicPr>
          <p:blipFill rotWithShape="1">
            <a:blip r:embed="rId3">
              <a:alphaModFix/>
            </a:blip>
            <a:srcRect b="0" l="0" r="54375" t="0"/>
            <a:stretch/>
          </p:blipFill>
          <p:spPr>
            <a:xfrm>
              <a:off x="6465627" y="2516841"/>
              <a:ext cx="3279084" cy="873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7" name="Google Shape;837;g2cf87460761_4_139"/>
            <p:cNvPicPr preferRelativeResize="0"/>
            <p:nvPr/>
          </p:nvPicPr>
          <p:blipFill rotWithShape="1">
            <a:blip r:embed="rId3">
              <a:alphaModFix/>
            </a:blip>
            <a:srcRect b="0" l="84149" r="0" t="0"/>
            <a:stretch/>
          </p:blipFill>
          <p:spPr>
            <a:xfrm>
              <a:off x="9725526" y="2516841"/>
              <a:ext cx="1139176" cy="873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8" name="Google Shape;838;g2cf87460761_4_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0812" y="4386480"/>
            <a:ext cx="5401823" cy="16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g2cf87460761_4_139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F27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0" name="Google Shape;840;g2cf87460761_4_139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1" name="Google Shape;841;g2cf87460761_4_139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2" name="Google Shape;842;g2cf87460761_4_139"/>
          <p:cNvSpPr txBox="1"/>
          <p:nvPr/>
        </p:nvSpPr>
        <p:spPr>
          <a:xfrm>
            <a:off x="69558" y="602700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대회 제출 결과</a:t>
            </a:r>
            <a:endParaRPr/>
          </a:p>
        </p:txBody>
      </p:sp>
      <p:sp>
        <p:nvSpPr>
          <p:cNvPr id="843" name="Google Shape;843;g2cf87460761_4_139"/>
          <p:cNvSpPr txBox="1"/>
          <p:nvPr/>
        </p:nvSpPr>
        <p:spPr>
          <a:xfrm>
            <a:off x="288950" y="1448100"/>
            <a:ext cx="327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대회 순위 결과</a:t>
            </a:r>
            <a:endParaRPr b="1" sz="1600"/>
          </a:p>
        </p:txBody>
      </p:sp>
      <p:sp>
        <p:nvSpPr>
          <p:cNvPr id="844" name="Google Shape;844;g2cf87460761_4_139"/>
          <p:cNvSpPr txBox="1"/>
          <p:nvPr/>
        </p:nvSpPr>
        <p:spPr>
          <a:xfrm>
            <a:off x="6586068" y="4819017"/>
            <a:ext cx="5258100" cy="346500"/>
          </a:xfrm>
          <a:prstGeom prst="rect">
            <a:avLst/>
          </a:prstGeom>
          <a:noFill/>
          <a:ln cap="flat" cmpd="sng" w="76200">
            <a:solidFill>
              <a:srgbClr val="F276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5" name="Google Shape;845;g2cf87460761_4_139"/>
          <p:cNvSpPr txBox="1"/>
          <p:nvPr/>
        </p:nvSpPr>
        <p:spPr>
          <a:xfrm>
            <a:off x="9907275" y="3162890"/>
            <a:ext cx="876900" cy="346500"/>
          </a:xfrm>
          <a:prstGeom prst="rect">
            <a:avLst/>
          </a:prstGeom>
          <a:noFill/>
          <a:ln cap="flat" cmpd="sng" w="76200">
            <a:solidFill>
              <a:srgbClr val="F276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6" name="Google Shape;846;g2cf87460761_4_139"/>
          <p:cNvSpPr txBox="1"/>
          <p:nvPr/>
        </p:nvSpPr>
        <p:spPr>
          <a:xfrm>
            <a:off x="605450" y="2322300"/>
            <a:ext cx="5258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기존 목표 (상위 10% 이내, Score : 0.14564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(24.04.25 17시 기준)</a:t>
            </a:r>
            <a:endParaRPr/>
          </a:p>
        </p:txBody>
      </p:sp>
      <p:sp>
        <p:nvSpPr>
          <p:cNvPr id="847" name="Google Shape;847;g2cf87460761_4_139"/>
          <p:cNvSpPr txBox="1"/>
          <p:nvPr/>
        </p:nvSpPr>
        <p:spPr>
          <a:xfrm>
            <a:off x="6070675" y="1448100"/>
            <a:ext cx="3981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제출 결과</a:t>
            </a:r>
            <a:endParaRPr b="1" sz="2000"/>
          </a:p>
        </p:txBody>
      </p:sp>
      <p:sp>
        <p:nvSpPr>
          <p:cNvPr id="848" name="Google Shape;848;g2cf87460761_4_139"/>
          <p:cNvSpPr txBox="1"/>
          <p:nvPr/>
        </p:nvSpPr>
        <p:spPr>
          <a:xfrm>
            <a:off x="6454676" y="2246100"/>
            <a:ext cx="281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제출 Score : 0.14684 </a:t>
            </a:r>
            <a:endParaRPr/>
          </a:p>
        </p:txBody>
      </p:sp>
      <p:sp>
        <p:nvSpPr>
          <p:cNvPr id="849" name="Google Shape;849;g2cf87460761_4_139"/>
          <p:cNvSpPr txBox="1"/>
          <p:nvPr/>
        </p:nvSpPr>
        <p:spPr>
          <a:xfrm>
            <a:off x="6465624" y="3889325"/>
            <a:ext cx="559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예상 등수 : 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473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 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(24.04.25 17시 기준)</a:t>
            </a:r>
            <a:endParaRPr sz="800"/>
          </a:p>
        </p:txBody>
      </p:sp>
      <p:sp>
        <p:nvSpPr>
          <p:cNvPr id="850" name="Google Shape;850;g2cf87460761_4_139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1" name="Google Shape;851;g2cf87460761_4_139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2" name="Google Shape;852;g2cf87460761_4_139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3" name="Google Shape;853;g2cf87460761_4_139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4" name="Google Shape;854;g2cf87460761_4_139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5" name="Google Shape;855;g2cf87460761_4_139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6" name="Google Shape;856;g2cf87460761_4_139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7" name="Google Shape;857;g2cf87460761_4_139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8" name="Google Shape;858;g2cf87460761_4_139"/>
          <p:cNvSpPr/>
          <p:nvPr/>
        </p:nvSpPr>
        <p:spPr>
          <a:xfrm>
            <a:off x="-1775100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9" name="Google Shape;859;g2cf87460761_4_139"/>
          <p:cNvSpPr/>
          <p:nvPr/>
        </p:nvSpPr>
        <p:spPr>
          <a:xfrm>
            <a:off x="612872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0" name="Google Shape;860;g2cf87460761_4_139"/>
          <p:cNvPicPr preferRelativeResize="0"/>
          <p:nvPr/>
        </p:nvPicPr>
        <p:blipFill rotWithShape="1">
          <a:blip r:embed="rId5">
            <a:alphaModFix/>
          </a:blip>
          <a:srcRect b="0" l="0" r="21611" t="0"/>
          <a:stretch/>
        </p:blipFill>
        <p:spPr>
          <a:xfrm>
            <a:off x="734738" y="3202641"/>
            <a:ext cx="4811149" cy="10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g2cf87460761_4_139"/>
          <p:cNvSpPr txBox="1"/>
          <p:nvPr/>
        </p:nvSpPr>
        <p:spPr>
          <a:xfrm>
            <a:off x="620425" y="3412058"/>
            <a:ext cx="4998900" cy="608700"/>
          </a:xfrm>
          <a:prstGeom prst="rect">
            <a:avLst/>
          </a:prstGeom>
          <a:noFill/>
          <a:ln cap="flat" cmpd="sng" w="76200">
            <a:solidFill>
              <a:srgbClr val="F276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f87460761_2_189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F476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g2cf87460761_2_189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g2cf87460761_2_189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g2cf87460761_2_189"/>
          <p:cNvSpPr txBox="1"/>
          <p:nvPr/>
        </p:nvSpPr>
        <p:spPr>
          <a:xfrm>
            <a:off x="69545" y="602700"/>
            <a:ext cx="62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팀소개 및 WorkFlow</a:t>
            </a:r>
            <a:endParaRPr/>
          </a:p>
        </p:txBody>
      </p:sp>
      <p:sp>
        <p:nvSpPr>
          <p:cNvPr id="139" name="Google Shape;139;g2cf87460761_2_189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g2cf87460761_2_189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g2cf87460761_2_189"/>
          <p:cNvSpPr/>
          <p:nvPr/>
        </p:nvSpPr>
        <p:spPr>
          <a:xfrm>
            <a:off x="805213" y="2229900"/>
            <a:ext cx="188400" cy="188400"/>
          </a:xfrm>
          <a:prstGeom prst="ellipse">
            <a:avLst/>
          </a:prstGeom>
          <a:solidFill>
            <a:srgbClr val="963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g2cf87460761_2_189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g2cf87460761_2_189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g2cf87460761_2_189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g2cf87460761_2_189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g2cf87460761_2_189"/>
          <p:cNvSpPr/>
          <p:nvPr/>
        </p:nvSpPr>
        <p:spPr>
          <a:xfrm>
            <a:off x="3530513" y="2229900"/>
            <a:ext cx="188400" cy="188400"/>
          </a:xfrm>
          <a:prstGeom prst="ellipse">
            <a:avLst/>
          </a:prstGeom>
          <a:solidFill>
            <a:srgbClr val="963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g2cf87460761_2_189"/>
          <p:cNvSpPr/>
          <p:nvPr/>
        </p:nvSpPr>
        <p:spPr>
          <a:xfrm flipH="1">
            <a:off x="6255475" y="2229900"/>
            <a:ext cx="188400" cy="188400"/>
          </a:xfrm>
          <a:prstGeom prst="ellipse">
            <a:avLst/>
          </a:prstGeom>
          <a:solidFill>
            <a:srgbClr val="963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g2cf87460761_2_189"/>
          <p:cNvSpPr/>
          <p:nvPr/>
        </p:nvSpPr>
        <p:spPr>
          <a:xfrm flipH="1">
            <a:off x="8980463" y="2229900"/>
            <a:ext cx="188400" cy="188400"/>
          </a:xfrm>
          <a:prstGeom prst="ellipse">
            <a:avLst/>
          </a:prstGeom>
          <a:solidFill>
            <a:srgbClr val="963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g2cf87460761_2_189"/>
          <p:cNvSpPr/>
          <p:nvPr/>
        </p:nvSpPr>
        <p:spPr>
          <a:xfrm>
            <a:off x="805213" y="4439700"/>
            <a:ext cx="188400" cy="188400"/>
          </a:xfrm>
          <a:prstGeom prst="ellipse">
            <a:avLst/>
          </a:prstGeom>
          <a:solidFill>
            <a:srgbClr val="963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g2cf87460761_2_189"/>
          <p:cNvSpPr/>
          <p:nvPr/>
        </p:nvSpPr>
        <p:spPr>
          <a:xfrm>
            <a:off x="3530513" y="4439700"/>
            <a:ext cx="188400" cy="188400"/>
          </a:xfrm>
          <a:prstGeom prst="ellipse">
            <a:avLst/>
          </a:prstGeom>
          <a:solidFill>
            <a:srgbClr val="963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g2cf87460761_2_189"/>
          <p:cNvSpPr/>
          <p:nvPr/>
        </p:nvSpPr>
        <p:spPr>
          <a:xfrm flipH="1">
            <a:off x="6255475" y="4439700"/>
            <a:ext cx="188400" cy="188400"/>
          </a:xfrm>
          <a:prstGeom prst="ellipse">
            <a:avLst/>
          </a:prstGeom>
          <a:solidFill>
            <a:srgbClr val="963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g2cf87460761_2_189"/>
          <p:cNvSpPr/>
          <p:nvPr/>
        </p:nvSpPr>
        <p:spPr>
          <a:xfrm flipH="1">
            <a:off x="8980463" y="4439700"/>
            <a:ext cx="188400" cy="188400"/>
          </a:xfrm>
          <a:prstGeom prst="ellipse">
            <a:avLst/>
          </a:prstGeom>
          <a:solidFill>
            <a:srgbClr val="963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3" name="Google Shape;153;g2cf87460761_2_189"/>
          <p:cNvCxnSpPr/>
          <p:nvPr/>
        </p:nvCxnSpPr>
        <p:spPr>
          <a:xfrm>
            <a:off x="1329524" y="2318500"/>
            <a:ext cx="1865100" cy="0"/>
          </a:xfrm>
          <a:prstGeom prst="straightConnector1">
            <a:avLst/>
          </a:prstGeom>
          <a:noFill/>
          <a:ln cap="flat" cmpd="sng" w="19050">
            <a:solidFill>
              <a:srgbClr val="96391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g2cf87460761_2_189"/>
          <p:cNvCxnSpPr/>
          <p:nvPr/>
        </p:nvCxnSpPr>
        <p:spPr>
          <a:xfrm>
            <a:off x="4054504" y="2320500"/>
            <a:ext cx="1865100" cy="0"/>
          </a:xfrm>
          <a:prstGeom prst="straightConnector1">
            <a:avLst/>
          </a:prstGeom>
          <a:noFill/>
          <a:ln cap="flat" cmpd="sng" w="19050">
            <a:solidFill>
              <a:srgbClr val="96391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g2cf87460761_2_189"/>
          <p:cNvCxnSpPr/>
          <p:nvPr/>
        </p:nvCxnSpPr>
        <p:spPr>
          <a:xfrm>
            <a:off x="6779484" y="2326588"/>
            <a:ext cx="1865100" cy="0"/>
          </a:xfrm>
          <a:prstGeom prst="straightConnector1">
            <a:avLst/>
          </a:prstGeom>
          <a:noFill/>
          <a:ln cap="flat" cmpd="sng" w="19050">
            <a:solidFill>
              <a:srgbClr val="96391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g2cf87460761_2_189"/>
          <p:cNvCxnSpPr/>
          <p:nvPr/>
        </p:nvCxnSpPr>
        <p:spPr>
          <a:xfrm rot="10800000">
            <a:off x="6779624" y="4536250"/>
            <a:ext cx="1865100" cy="0"/>
          </a:xfrm>
          <a:prstGeom prst="straightConnector1">
            <a:avLst/>
          </a:prstGeom>
          <a:noFill/>
          <a:ln cap="flat" cmpd="sng" w="19050">
            <a:solidFill>
              <a:srgbClr val="96391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g2cf87460761_2_189"/>
          <p:cNvCxnSpPr/>
          <p:nvPr/>
        </p:nvCxnSpPr>
        <p:spPr>
          <a:xfrm rot="10800000">
            <a:off x="4054644" y="4538250"/>
            <a:ext cx="1865100" cy="0"/>
          </a:xfrm>
          <a:prstGeom prst="straightConnector1">
            <a:avLst/>
          </a:prstGeom>
          <a:noFill/>
          <a:ln cap="flat" cmpd="sng" w="19050">
            <a:solidFill>
              <a:srgbClr val="96391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g2cf87460761_2_189"/>
          <p:cNvCxnSpPr/>
          <p:nvPr/>
        </p:nvCxnSpPr>
        <p:spPr>
          <a:xfrm rot="10800000">
            <a:off x="1329663" y="4535950"/>
            <a:ext cx="1865100" cy="0"/>
          </a:xfrm>
          <a:prstGeom prst="straightConnector1">
            <a:avLst/>
          </a:prstGeom>
          <a:noFill/>
          <a:ln cap="flat" cmpd="sng" w="19050">
            <a:solidFill>
              <a:srgbClr val="96391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g2cf87460761_2_189"/>
          <p:cNvCxnSpPr/>
          <p:nvPr/>
        </p:nvCxnSpPr>
        <p:spPr>
          <a:xfrm>
            <a:off x="9521675" y="2325325"/>
            <a:ext cx="1865100" cy="0"/>
          </a:xfrm>
          <a:prstGeom prst="straightConnector1">
            <a:avLst/>
          </a:prstGeom>
          <a:noFill/>
          <a:ln cap="flat" cmpd="sng" w="19050">
            <a:solidFill>
              <a:srgbClr val="96391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g2cf87460761_2_189"/>
          <p:cNvCxnSpPr/>
          <p:nvPr/>
        </p:nvCxnSpPr>
        <p:spPr>
          <a:xfrm>
            <a:off x="9546195" y="4532750"/>
            <a:ext cx="1840500" cy="0"/>
          </a:xfrm>
          <a:prstGeom prst="straightConnector1">
            <a:avLst/>
          </a:prstGeom>
          <a:noFill/>
          <a:ln cap="flat" cmpd="sng" w="19050">
            <a:solidFill>
              <a:srgbClr val="96391A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1" name="Google Shape;161;g2cf87460761_2_189"/>
          <p:cNvCxnSpPr/>
          <p:nvPr/>
        </p:nvCxnSpPr>
        <p:spPr>
          <a:xfrm>
            <a:off x="11383238" y="2320950"/>
            <a:ext cx="0" cy="2216100"/>
          </a:xfrm>
          <a:prstGeom prst="straightConnector1">
            <a:avLst/>
          </a:prstGeom>
          <a:noFill/>
          <a:ln cap="flat" cmpd="sng" w="19050">
            <a:solidFill>
              <a:srgbClr val="96391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g2cf87460761_2_189"/>
          <p:cNvSpPr txBox="1"/>
          <p:nvPr/>
        </p:nvSpPr>
        <p:spPr>
          <a:xfrm>
            <a:off x="805225" y="2704650"/>
            <a:ext cx="23946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주제선정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g2cf87460761_2_189"/>
          <p:cNvSpPr txBox="1"/>
          <p:nvPr/>
        </p:nvSpPr>
        <p:spPr>
          <a:xfrm>
            <a:off x="3530525" y="2655750"/>
            <a:ext cx="23946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배경조사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g2cf87460761_2_189"/>
          <p:cNvSpPr txBox="1"/>
          <p:nvPr/>
        </p:nvSpPr>
        <p:spPr>
          <a:xfrm>
            <a:off x="6255825" y="2658800"/>
            <a:ext cx="23946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탐색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g2cf87460761_2_189"/>
          <p:cNvSpPr txBox="1"/>
          <p:nvPr/>
        </p:nvSpPr>
        <p:spPr>
          <a:xfrm>
            <a:off x="8981125" y="2658163"/>
            <a:ext cx="23946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전처리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g2cf87460761_2_189"/>
          <p:cNvSpPr txBox="1"/>
          <p:nvPr/>
        </p:nvSpPr>
        <p:spPr>
          <a:xfrm>
            <a:off x="810750" y="4922050"/>
            <a:ext cx="23946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인사이트 도출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g2cf87460761_2_189"/>
          <p:cNvSpPr txBox="1"/>
          <p:nvPr/>
        </p:nvSpPr>
        <p:spPr>
          <a:xfrm>
            <a:off x="3536050" y="4873150"/>
            <a:ext cx="23946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대회 제출 및 점수확인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2cf87460761_2_189"/>
          <p:cNvSpPr txBox="1"/>
          <p:nvPr/>
        </p:nvSpPr>
        <p:spPr>
          <a:xfrm>
            <a:off x="6261350" y="4876200"/>
            <a:ext cx="23946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평가 및 최적화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g2cf87460761_2_189"/>
          <p:cNvSpPr txBox="1"/>
          <p:nvPr/>
        </p:nvSpPr>
        <p:spPr>
          <a:xfrm>
            <a:off x="8986650" y="4875563"/>
            <a:ext cx="23946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선정 및 학습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0" name="Google Shape;170;g2cf87460761_2_189"/>
          <p:cNvCxnSpPr/>
          <p:nvPr/>
        </p:nvCxnSpPr>
        <p:spPr>
          <a:xfrm rot="10800000">
            <a:off x="3624813" y="3647248"/>
            <a:ext cx="0" cy="491700"/>
          </a:xfrm>
          <a:prstGeom prst="straightConnector1">
            <a:avLst/>
          </a:prstGeom>
          <a:noFill/>
          <a:ln cap="flat" cmpd="sng" w="19050">
            <a:solidFill>
              <a:srgbClr val="96391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g2cf87460761_2_189"/>
          <p:cNvCxnSpPr/>
          <p:nvPr/>
        </p:nvCxnSpPr>
        <p:spPr>
          <a:xfrm rot="10800000">
            <a:off x="9074675" y="3210602"/>
            <a:ext cx="0" cy="444600"/>
          </a:xfrm>
          <a:prstGeom prst="straightConnector1">
            <a:avLst/>
          </a:prstGeom>
          <a:noFill/>
          <a:ln cap="flat" cmpd="sng" w="19050">
            <a:solidFill>
              <a:srgbClr val="96391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g2cf87460761_2_189"/>
          <p:cNvCxnSpPr/>
          <p:nvPr/>
        </p:nvCxnSpPr>
        <p:spPr>
          <a:xfrm>
            <a:off x="3620100" y="3650833"/>
            <a:ext cx="5458500" cy="0"/>
          </a:xfrm>
          <a:prstGeom prst="straightConnector1">
            <a:avLst/>
          </a:prstGeom>
          <a:noFill/>
          <a:ln cap="flat" cmpd="sng" w="19050">
            <a:solidFill>
              <a:srgbClr val="96391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g2cf87460761_2_189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2cf87460761_2_189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2cf87460761_2_189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g2cf87460761_2_189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g2cf87460761_2_189"/>
          <p:cNvSpPr/>
          <p:nvPr/>
        </p:nvSpPr>
        <p:spPr>
          <a:xfrm>
            <a:off x="-862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g2cf87460761_2_189"/>
          <p:cNvSpPr/>
          <p:nvPr/>
        </p:nvSpPr>
        <p:spPr>
          <a:xfrm>
            <a:off x="612872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cf87460761_9_63"/>
          <p:cNvSpPr txBox="1"/>
          <p:nvPr/>
        </p:nvSpPr>
        <p:spPr>
          <a:xfrm>
            <a:off x="340300" y="4863013"/>
            <a:ext cx="563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3) </a:t>
            </a:r>
            <a:r>
              <a:rPr b="1" lang="en-US" sz="1800">
                <a:solidFill>
                  <a:schemeClr val="dk1"/>
                </a:solidFill>
                <a:highlight>
                  <a:srgbClr val="F7C6AF"/>
                </a:highlight>
                <a:latin typeface="Malgun Gothic"/>
                <a:ea typeface="Malgun Gothic"/>
                <a:cs typeface="Malgun Gothic"/>
                <a:sym typeface="Malgun Gothic"/>
              </a:rPr>
              <a:t>전복의 크기(size)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는 전복의 나이를 예측함에 있어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중요도는 낮으나 Length, Diameter보다 중요함</a:t>
            </a:r>
            <a:endParaRPr b="1" sz="1800">
              <a:solidFill>
                <a:srgbClr val="30303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7" name="Google Shape;867;g2cf87460761_9_63"/>
          <p:cNvSpPr/>
          <p:nvPr/>
        </p:nvSpPr>
        <p:spPr>
          <a:xfrm>
            <a:off x="0" y="-4"/>
            <a:ext cx="12192000" cy="1281300"/>
          </a:xfrm>
          <a:prstGeom prst="rect">
            <a:avLst/>
          </a:prstGeom>
          <a:solidFill>
            <a:srgbClr val="F27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8" name="Google Shape;868;g2cf87460761_9_63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9" name="Google Shape;869;g2cf87460761_9_63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0" name="Google Shape;870;g2cf87460761_9_63"/>
          <p:cNvSpPr txBox="1"/>
          <p:nvPr/>
        </p:nvSpPr>
        <p:spPr>
          <a:xfrm>
            <a:off x="69551" y="602700"/>
            <a:ext cx="410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인사이트</a:t>
            </a:r>
            <a:endParaRPr/>
          </a:p>
        </p:txBody>
      </p:sp>
      <p:sp>
        <p:nvSpPr>
          <p:cNvPr id="871" name="Google Shape;871;g2cf87460761_9_63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2" name="Google Shape;872;g2cf87460761_9_63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3" name="Google Shape;873;g2cf87460761_9_63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4" name="Google Shape;874;g2cf87460761_9_63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5" name="Google Shape;875;g2cf87460761_9_63"/>
          <p:cNvSpPr txBox="1"/>
          <p:nvPr/>
        </p:nvSpPr>
        <p:spPr>
          <a:xfrm>
            <a:off x="340300" y="1724650"/>
            <a:ext cx="5057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가설 평가</a:t>
            </a:r>
            <a:endParaRPr b="0" i="0" sz="2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6" name="Google Shape;876;g2cf87460761_9_63"/>
          <p:cNvSpPr txBox="1"/>
          <p:nvPr/>
        </p:nvSpPr>
        <p:spPr>
          <a:xfrm>
            <a:off x="340300" y="2621575"/>
            <a:ext cx="563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1) </a:t>
            </a:r>
            <a:r>
              <a:rPr b="1" lang="en-US" sz="1800">
                <a:solidFill>
                  <a:schemeClr val="dk1"/>
                </a:solidFill>
                <a:highlight>
                  <a:srgbClr val="F7C6AF"/>
                </a:highlight>
                <a:latin typeface="Malgun Gothic"/>
                <a:ea typeface="Malgun Gothic"/>
                <a:cs typeface="Malgun Gothic"/>
                <a:sym typeface="Malgun Gothic"/>
              </a:rPr>
              <a:t>BMI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는 전복의 나이를 예측함에 있어 의미가 있음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7" name="Google Shape;877;g2cf87460761_9_63"/>
          <p:cNvSpPr txBox="1"/>
          <p:nvPr/>
        </p:nvSpPr>
        <p:spPr>
          <a:xfrm>
            <a:off x="340300" y="3704200"/>
            <a:ext cx="563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</a:t>
            </a:r>
            <a:r>
              <a:rPr b="1" lang="en-US" sz="1800">
                <a:solidFill>
                  <a:schemeClr val="dk1"/>
                </a:solidFill>
                <a:highlight>
                  <a:srgbClr val="F7C6AF"/>
                </a:highlight>
                <a:latin typeface="Malgun Gothic"/>
                <a:ea typeface="Malgun Gothic"/>
                <a:cs typeface="Malgun Gothic"/>
                <a:sym typeface="Malgun Gothic"/>
              </a:rPr>
              <a:t>전복의 성장속도(</a:t>
            </a:r>
            <a:r>
              <a:rPr lang="en-US" sz="1800">
                <a:solidFill>
                  <a:schemeClr val="dk1"/>
                </a:solidFill>
                <a:highlight>
                  <a:srgbClr val="F7C6AF"/>
                </a:highlight>
                <a:latin typeface="Malgun Gothic"/>
                <a:ea typeface="Malgun Gothic"/>
                <a:cs typeface="Malgun Gothic"/>
                <a:sym typeface="Malgun Gothic"/>
              </a:rPr>
              <a:t>estimated_grate)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전복의 나이를 예측함에 있어 높은 중요도를 가짐</a:t>
            </a:r>
            <a:endParaRPr b="1" sz="1800">
              <a:solidFill>
                <a:srgbClr val="30303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8" name="Google Shape;878;g2cf87460761_9_63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9" name="Google Shape;879;g2cf87460761_9_63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0" name="Google Shape;880;g2cf87460761_9_63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1" name="Google Shape;881;g2cf87460761_9_63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2" name="Google Shape;882;g2cf87460761_9_63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3" name="Google Shape;883;g2cf87460761_9_63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4" name="Google Shape;884;g2cf87460761_9_63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5" name="Google Shape;885;g2cf87460761_9_63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6" name="Google Shape;886;g2cf87460761_9_63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7" name="Google Shape;887;g2cf87460761_9_63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8" name="Google Shape;888;g2cf87460761_9_63"/>
          <p:cNvSpPr/>
          <p:nvPr/>
        </p:nvSpPr>
        <p:spPr>
          <a:xfrm>
            <a:off x="-862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9" name="Google Shape;889;g2cf87460761_9_63"/>
          <p:cNvSpPr/>
          <p:nvPr/>
        </p:nvSpPr>
        <p:spPr>
          <a:xfrm>
            <a:off x="612872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0" name="Google Shape;890;g2cf87460761_9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1525" y="1647375"/>
            <a:ext cx="5948550" cy="469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6f8c6e3f95_3_31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F27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6" name="Google Shape;896;g26f8c6e3f95_3_31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7" name="Google Shape;897;g26f8c6e3f95_3_31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8" name="Google Shape;898;g26f8c6e3f95_3_31"/>
          <p:cNvSpPr txBox="1"/>
          <p:nvPr/>
        </p:nvSpPr>
        <p:spPr>
          <a:xfrm>
            <a:off x="69550" y="602700"/>
            <a:ext cx="739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인사이트</a:t>
            </a:r>
            <a:endParaRPr/>
          </a:p>
        </p:txBody>
      </p:sp>
      <p:sp>
        <p:nvSpPr>
          <p:cNvPr id="899" name="Google Shape;899;g26f8c6e3f95_3_31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0" name="Google Shape;900;g26f8c6e3f95_3_31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1" name="Google Shape;901;g26f8c6e3f95_3_31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2" name="Google Shape;902;g26f8c6e3f95_3_31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3" name="Google Shape;903;g26f8c6e3f95_3_31"/>
          <p:cNvSpPr txBox="1"/>
          <p:nvPr/>
        </p:nvSpPr>
        <p:spPr>
          <a:xfrm>
            <a:off x="292608" y="1444752"/>
            <a:ext cx="5057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인사이트 결과</a:t>
            </a:r>
            <a:endParaRPr b="0" i="0" sz="2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4" name="Google Shape;904;g26f8c6e3f95_3_31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5" name="Google Shape;905;g26f8c6e3f95_3_31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6" name="Google Shape;906;g26f8c6e3f95_3_31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7" name="Google Shape;907;g26f8c6e3f95_3_31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8" name="Google Shape;908;g26f8c6e3f95_3_31"/>
          <p:cNvSpPr/>
          <p:nvPr/>
        </p:nvSpPr>
        <p:spPr>
          <a:xfrm>
            <a:off x="-862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9" name="Google Shape;909;g26f8c6e3f95_3_31"/>
          <p:cNvSpPr/>
          <p:nvPr/>
        </p:nvSpPr>
        <p:spPr>
          <a:xfrm>
            <a:off x="612872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0" name="Google Shape;910;g26f8c6e3f95_3_31"/>
          <p:cNvSpPr txBox="1"/>
          <p:nvPr/>
        </p:nvSpPr>
        <p:spPr>
          <a:xfrm>
            <a:off x="5170725" y="17000"/>
            <a:ext cx="36909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1" name="Google Shape;911;g26f8c6e3f95_3_31"/>
          <p:cNvSpPr txBox="1"/>
          <p:nvPr/>
        </p:nvSpPr>
        <p:spPr>
          <a:xfrm>
            <a:off x="856350" y="2311200"/>
            <a:ext cx="10479300" cy="33969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CECEC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highlight>
                  <a:schemeClr val="lt1"/>
                </a:highlight>
              </a:rPr>
              <a:t>✅</a:t>
            </a:r>
            <a:r>
              <a:rPr b="1" lang="en-US" sz="1800">
                <a:solidFill>
                  <a:schemeClr val="dk1"/>
                </a:solidFill>
              </a:rPr>
              <a:t>전복의 나이는 길이보다 무게와 연관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	→ 나이가 많은 전복을 구매하고 싶다면 </a:t>
            </a:r>
            <a:r>
              <a:rPr b="1" lang="en-US" sz="1800">
                <a:solidFill>
                  <a:schemeClr val="dk1"/>
                </a:solidFill>
                <a:highlight>
                  <a:srgbClr val="F7C6AF"/>
                </a:highlight>
              </a:rPr>
              <a:t>크기보다 무게에 집중</a:t>
            </a:r>
            <a:r>
              <a:rPr b="1" lang="en-US" sz="1800">
                <a:solidFill>
                  <a:schemeClr val="dk1"/>
                </a:solidFill>
              </a:rPr>
              <a:t>하는 전략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highlight>
                  <a:schemeClr val="lt1"/>
                </a:highlight>
              </a:rPr>
              <a:t>✅전복의 BMI를 고려하면 전복의 나이를 추정하는 데 도움을 줌</a:t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highlight>
                  <a:schemeClr val="lt1"/>
                </a:highlight>
              </a:rPr>
              <a:t>	→ 전복의 </a:t>
            </a:r>
            <a:r>
              <a:rPr b="1" lang="en-US" sz="1800">
                <a:solidFill>
                  <a:schemeClr val="dk1"/>
                </a:solidFill>
                <a:highlight>
                  <a:srgbClr val="F7C6AF"/>
                </a:highlight>
              </a:rPr>
              <a:t>나이에 따라 영양성분이 달라지므로</a:t>
            </a:r>
            <a:r>
              <a:rPr b="1" lang="en-US" sz="1800">
                <a:solidFill>
                  <a:schemeClr val="dk1"/>
                </a:solidFill>
                <a:highlight>
                  <a:schemeClr val="lt1"/>
                </a:highlight>
              </a:rPr>
              <a:t> 효능에 맞게 분류&amp;판매 가능</a:t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cf87460761_0_188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7" name="Google Shape;917;g2cf87460761_0_188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8" name="Google Shape;918;g2cf87460761_0_188"/>
          <p:cNvSpPr txBox="1"/>
          <p:nvPr/>
        </p:nvSpPr>
        <p:spPr>
          <a:xfrm>
            <a:off x="661170" y="625228"/>
            <a:ext cx="219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/>
          </a:p>
        </p:txBody>
      </p:sp>
      <p:sp>
        <p:nvSpPr>
          <p:cNvPr id="919" name="Google Shape;919;g2cf87460761_0_188"/>
          <p:cNvSpPr/>
          <p:nvPr/>
        </p:nvSpPr>
        <p:spPr>
          <a:xfrm>
            <a:off x="987000" y="862200"/>
            <a:ext cx="10218000" cy="5133600"/>
          </a:xfrm>
          <a:prstGeom prst="roundRect">
            <a:avLst>
              <a:gd fmla="val 23680" name="adj"/>
            </a:avLst>
          </a:prstGeom>
          <a:solidFill>
            <a:srgbClr val="F576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감사합니다.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0" name="Google Shape;920;g2cf87460761_0_188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1" name="Google Shape;921;g2cf87460761_0_188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2" name="Google Shape;922;g2cf87460761_0_188"/>
          <p:cNvSpPr/>
          <p:nvPr/>
        </p:nvSpPr>
        <p:spPr>
          <a:xfrm>
            <a:off x="-862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3" name="Google Shape;923;g2cf87460761_0_188"/>
          <p:cNvSpPr/>
          <p:nvPr/>
        </p:nvSpPr>
        <p:spPr>
          <a:xfrm>
            <a:off x="612872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4" name="Google Shape;924;g2cf87460761_0_188"/>
          <p:cNvSpPr/>
          <p:nvPr/>
        </p:nvSpPr>
        <p:spPr>
          <a:xfrm>
            <a:off x="-8675" y="165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5" name="Google Shape;925;g2cf87460761_0_188"/>
          <p:cNvSpPr/>
          <p:nvPr/>
        </p:nvSpPr>
        <p:spPr>
          <a:xfrm>
            <a:off x="6128675" y="165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6f8c6e3f95_4_55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1" name="Google Shape;931;g26f8c6e3f95_4_55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2" name="Google Shape;932;g26f8c6e3f95_4_55"/>
          <p:cNvSpPr txBox="1"/>
          <p:nvPr/>
        </p:nvSpPr>
        <p:spPr>
          <a:xfrm>
            <a:off x="661170" y="625228"/>
            <a:ext cx="219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/>
          </a:p>
        </p:txBody>
      </p:sp>
      <p:sp>
        <p:nvSpPr>
          <p:cNvPr id="933" name="Google Shape;933;g26f8c6e3f95_4_55"/>
          <p:cNvSpPr/>
          <p:nvPr/>
        </p:nvSpPr>
        <p:spPr>
          <a:xfrm>
            <a:off x="987000" y="862200"/>
            <a:ext cx="10218000" cy="5133600"/>
          </a:xfrm>
          <a:prstGeom prst="roundRect">
            <a:avLst>
              <a:gd fmla="val 23680" name="adj"/>
            </a:avLst>
          </a:prstGeom>
          <a:solidFill>
            <a:srgbClr val="F576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Q&amp;A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4" name="Google Shape;934;g26f8c6e3f95_4_55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5" name="Google Shape;935;g26f8c6e3f95_4_55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6" name="Google Shape;936;g26f8c6e3f95_4_55"/>
          <p:cNvSpPr/>
          <p:nvPr/>
        </p:nvSpPr>
        <p:spPr>
          <a:xfrm>
            <a:off x="-862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7" name="Google Shape;937;g26f8c6e3f95_4_55"/>
          <p:cNvSpPr/>
          <p:nvPr/>
        </p:nvSpPr>
        <p:spPr>
          <a:xfrm>
            <a:off x="612872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8" name="Google Shape;938;g26f8c6e3f95_4_55"/>
          <p:cNvSpPr/>
          <p:nvPr/>
        </p:nvSpPr>
        <p:spPr>
          <a:xfrm>
            <a:off x="-8675" y="165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9" name="Google Shape;939;g26f8c6e3f95_4_55"/>
          <p:cNvSpPr/>
          <p:nvPr/>
        </p:nvSpPr>
        <p:spPr>
          <a:xfrm>
            <a:off x="6128675" y="165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7e056f81e_5_21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g1f7e056f81e_5_21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g1f7e056f81e_5_21"/>
          <p:cNvSpPr txBox="1"/>
          <p:nvPr/>
        </p:nvSpPr>
        <p:spPr>
          <a:xfrm>
            <a:off x="661170" y="625228"/>
            <a:ext cx="219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/>
          </a:p>
        </p:txBody>
      </p:sp>
      <p:sp>
        <p:nvSpPr>
          <p:cNvPr id="186" name="Google Shape;186;g1f7e056f81e_5_21"/>
          <p:cNvSpPr/>
          <p:nvPr/>
        </p:nvSpPr>
        <p:spPr>
          <a:xfrm>
            <a:off x="987000" y="862200"/>
            <a:ext cx="10218000" cy="5133600"/>
          </a:xfrm>
          <a:prstGeom prst="roundRect">
            <a:avLst>
              <a:gd fmla="val 23680" name="adj"/>
            </a:avLst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분류(Classification)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g1f7e056f81e_5_21"/>
          <p:cNvSpPr/>
          <p:nvPr/>
        </p:nvSpPr>
        <p:spPr>
          <a:xfrm>
            <a:off x="-17340" y="0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g1f7e056f81e_5_21"/>
          <p:cNvSpPr/>
          <p:nvPr/>
        </p:nvSpPr>
        <p:spPr>
          <a:xfrm>
            <a:off x="6072000" y="0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g1f7e056f81e_5_21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g1f7e056f81e_5_21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g1f7e056f81e_5_21"/>
          <p:cNvSpPr/>
          <p:nvPr/>
        </p:nvSpPr>
        <p:spPr>
          <a:xfrm>
            <a:off x="-17350" y="0"/>
            <a:ext cx="6137400" cy="145200"/>
          </a:xfrm>
          <a:prstGeom prst="rect">
            <a:avLst/>
          </a:prstGeom>
          <a:solidFill>
            <a:srgbClr val="F476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g1f7e056f81e_5_21"/>
          <p:cNvSpPr/>
          <p:nvPr/>
        </p:nvSpPr>
        <p:spPr>
          <a:xfrm>
            <a:off x="6120000" y="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g1f7e056f81e_5_21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g1f7e056f81e_5_21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g1f7e056f81e_5_21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476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1f7e056f81e_5_21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g1f7e056f81e_5_21"/>
          <p:cNvSpPr/>
          <p:nvPr/>
        </p:nvSpPr>
        <p:spPr>
          <a:xfrm>
            <a:off x="6120000" y="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7e056f81e_5_35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AE6147"/>
          </a:solidFill>
          <a:ln cap="flat" cmpd="sng" w="9525">
            <a:solidFill>
              <a:srgbClr val="CD71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g1f7e056f81e_5_35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1f7e056f81e_5_35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g1f7e056f81e_5_35"/>
          <p:cNvSpPr txBox="1"/>
          <p:nvPr/>
        </p:nvSpPr>
        <p:spPr>
          <a:xfrm>
            <a:off x="69540" y="602712"/>
            <a:ext cx="219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대회 소개</a:t>
            </a:r>
            <a:endParaRPr/>
          </a:p>
        </p:txBody>
      </p:sp>
      <p:pic>
        <p:nvPicPr>
          <p:cNvPr id="206" name="Google Shape;206;g1f7e056f81e_5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025" y="1278225"/>
            <a:ext cx="5813699" cy="54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f7e056f81e_5_35"/>
          <p:cNvSpPr txBox="1"/>
          <p:nvPr/>
        </p:nvSpPr>
        <p:spPr>
          <a:xfrm>
            <a:off x="292608" y="5181777"/>
            <a:ext cx="314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평가 지표</a:t>
            </a:r>
            <a:endParaRPr b="1" sz="1600"/>
          </a:p>
        </p:txBody>
      </p:sp>
      <p:sp>
        <p:nvSpPr>
          <p:cNvPr id="208" name="Google Shape;208;g1f7e056f81e_5_35"/>
          <p:cNvSpPr txBox="1"/>
          <p:nvPr/>
        </p:nvSpPr>
        <p:spPr>
          <a:xfrm>
            <a:off x="292608" y="1444752"/>
            <a:ext cx="314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대회 제목</a:t>
            </a:r>
            <a:endParaRPr b="1" sz="2000"/>
          </a:p>
        </p:txBody>
      </p:sp>
      <p:sp>
        <p:nvSpPr>
          <p:cNvPr id="209" name="Google Shape;209;g1f7e056f81e_5_35"/>
          <p:cNvSpPr txBox="1"/>
          <p:nvPr/>
        </p:nvSpPr>
        <p:spPr>
          <a:xfrm>
            <a:off x="292608" y="2044340"/>
            <a:ext cx="581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ㆍBinary Classification with a Bank Churn Dataset</a:t>
            </a:r>
            <a:endParaRPr sz="1800"/>
          </a:p>
        </p:txBody>
      </p:sp>
      <p:sp>
        <p:nvSpPr>
          <p:cNvPr id="210" name="Google Shape;210;g1f7e056f81e_5_35"/>
          <p:cNvSpPr txBox="1"/>
          <p:nvPr/>
        </p:nvSpPr>
        <p:spPr>
          <a:xfrm>
            <a:off x="292608" y="2690427"/>
            <a:ext cx="314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종류</a:t>
            </a:r>
            <a:endParaRPr b="1" sz="2000"/>
          </a:p>
        </p:txBody>
      </p:sp>
      <p:sp>
        <p:nvSpPr>
          <p:cNvPr id="211" name="Google Shape;211;g1f7e056f81e_5_35"/>
          <p:cNvSpPr txBox="1"/>
          <p:nvPr/>
        </p:nvSpPr>
        <p:spPr>
          <a:xfrm>
            <a:off x="292608" y="3936102"/>
            <a:ext cx="314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대회 개요</a:t>
            </a:r>
            <a:endParaRPr b="1" sz="1600"/>
          </a:p>
        </p:txBody>
      </p:sp>
      <p:sp>
        <p:nvSpPr>
          <p:cNvPr id="212" name="Google Shape;212;g1f7e056f81e_5_35"/>
          <p:cNvSpPr txBox="1"/>
          <p:nvPr/>
        </p:nvSpPr>
        <p:spPr>
          <a:xfrm>
            <a:off x="292608" y="4546577"/>
            <a:ext cx="581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은행 고객의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이탈 여부 예측</a:t>
            </a:r>
            <a:endParaRPr b="1" sz="1800"/>
          </a:p>
        </p:txBody>
      </p:sp>
      <p:sp>
        <p:nvSpPr>
          <p:cNvPr id="213" name="Google Shape;213;g1f7e056f81e_5_35"/>
          <p:cNvSpPr txBox="1"/>
          <p:nvPr/>
        </p:nvSpPr>
        <p:spPr>
          <a:xfrm>
            <a:off x="292608" y="3297277"/>
            <a:ext cx="581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(Binary Classification)</a:t>
            </a:r>
            <a:endParaRPr b="1" sz="1800"/>
          </a:p>
        </p:txBody>
      </p:sp>
      <p:sp>
        <p:nvSpPr>
          <p:cNvPr id="214" name="Google Shape;214;g1f7e056f81e_5_35"/>
          <p:cNvSpPr txBox="1"/>
          <p:nvPr/>
        </p:nvSpPr>
        <p:spPr>
          <a:xfrm>
            <a:off x="292608" y="5795877"/>
            <a:ext cx="581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ROC 곡선 아래 영역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측정하여 평가 지표로 활용</a:t>
            </a:r>
            <a:endParaRPr b="1" sz="1800"/>
          </a:p>
        </p:txBody>
      </p:sp>
      <p:sp>
        <p:nvSpPr>
          <p:cNvPr id="215" name="Google Shape;215;g1f7e056f81e_5_35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g1f7e056f81e_5_35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g1f7e056f81e_5_35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g1f7e056f81e_5_35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g1f7e056f81e_5_35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g1f7e056f81e_5_35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g1f7e056f81e_5_35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g1f7e056f81e_5_35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g1f7e056f81e_5_35"/>
          <p:cNvSpPr/>
          <p:nvPr/>
        </p:nvSpPr>
        <p:spPr>
          <a:xfrm>
            <a:off x="-862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g1f7e056f81e_5_35"/>
          <p:cNvSpPr/>
          <p:nvPr/>
        </p:nvSpPr>
        <p:spPr>
          <a:xfrm>
            <a:off x="612872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7e056f81e_5_45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AE61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g1f7e056f81e_5_45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g1f7e056f81e_5_45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g1f7e056f81e_5_45"/>
          <p:cNvSpPr txBox="1"/>
          <p:nvPr/>
        </p:nvSpPr>
        <p:spPr>
          <a:xfrm>
            <a:off x="69558" y="602700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대회 선정 배경</a:t>
            </a:r>
            <a:endParaRPr/>
          </a:p>
        </p:txBody>
      </p:sp>
      <p:sp>
        <p:nvSpPr>
          <p:cNvPr id="233" name="Google Shape;233;g1f7e056f81e_5_45"/>
          <p:cNvSpPr txBox="1"/>
          <p:nvPr/>
        </p:nvSpPr>
        <p:spPr>
          <a:xfrm>
            <a:off x="288950" y="1448100"/>
            <a:ext cx="327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선정 이유</a:t>
            </a:r>
            <a:endParaRPr b="1" sz="2000"/>
          </a:p>
        </p:txBody>
      </p:sp>
      <p:sp>
        <p:nvSpPr>
          <p:cNvPr id="234" name="Google Shape;234;g1f7e056f81e_5_45"/>
          <p:cNvSpPr txBox="1"/>
          <p:nvPr/>
        </p:nvSpPr>
        <p:spPr>
          <a:xfrm>
            <a:off x="288950" y="3002063"/>
            <a:ext cx="327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주제를 통해 세운 가설</a:t>
            </a:r>
            <a:endParaRPr b="1" sz="2000"/>
          </a:p>
        </p:txBody>
      </p:sp>
      <p:sp>
        <p:nvSpPr>
          <p:cNvPr id="235" name="Google Shape;235;g1f7e056f81e_5_45"/>
          <p:cNvSpPr txBox="1"/>
          <p:nvPr/>
        </p:nvSpPr>
        <p:spPr>
          <a:xfrm>
            <a:off x="288950" y="5543413"/>
            <a:ext cx="6063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ㆍ은행 고객의 이탈 여부 예측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ㆍ은행 고객 이탈을 방지하는 </a:t>
            </a:r>
            <a:r>
              <a:rPr b="1" lang="en-US" sz="18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마케팅 전략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제시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g1f7e056f81e_5_45"/>
          <p:cNvSpPr txBox="1"/>
          <p:nvPr/>
        </p:nvSpPr>
        <p:spPr>
          <a:xfrm>
            <a:off x="288950" y="3672685"/>
            <a:ext cx="70548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b="1" lang="en-US" sz="18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연령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따라 이탈률에 영향이 있다고 예상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b="1" lang="en-US" sz="18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등록 상품 수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</a:t>
            </a:r>
            <a:r>
              <a:rPr b="1" lang="en-US" sz="18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활동 여부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따라 이탈률에 영향이 있다고 예상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b="1" lang="en-US" sz="18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가입 기간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따라 이탈률에 영향이 있다고 예상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g1f7e056f81e_5_45"/>
          <p:cNvSpPr txBox="1"/>
          <p:nvPr/>
        </p:nvSpPr>
        <p:spPr>
          <a:xfrm>
            <a:off x="288950" y="4872800"/>
            <a:ext cx="445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이탈율을 예측한 활용 방안 제시</a:t>
            </a:r>
            <a:endParaRPr b="1" sz="2000"/>
          </a:p>
        </p:txBody>
      </p:sp>
      <p:sp>
        <p:nvSpPr>
          <p:cNvPr id="238" name="Google Shape;238;g1f7e056f81e_5_45"/>
          <p:cNvSpPr txBox="1"/>
          <p:nvPr/>
        </p:nvSpPr>
        <p:spPr>
          <a:xfrm>
            <a:off x="288950" y="2119625"/>
            <a:ext cx="9621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ㆍ고객의 이탈 여부 모델은 은행 이외의 </a:t>
            </a:r>
            <a:r>
              <a:rPr b="1" lang="en-US" sz="18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다른 분야에도 활용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가능하여 선정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ㆍ프로젝트를 통한 고객 </a:t>
            </a:r>
            <a:r>
              <a:rPr b="1" lang="en-US" sz="18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이탈 예측 경험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추후에 많은 도움이 될 것으로 판단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g1f7e056f81e_5_45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g1f7e056f81e_5_45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g1f7e056f81e_5_45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g1f7e056f81e_5_45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g1f7e056f81e_5_45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g1f7e056f81e_5_45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g1f7e056f81e_5_45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g1f7e056f81e_5_45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g1f7e056f81e_5_45"/>
          <p:cNvSpPr/>
          <p:nvPr/>
        </p:nvSpPr>
        <p:spPr>
          <a:xfrm>
            <a:off x="-862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g1f7e056f81e_5_45"/>
          <p:cNvSpPr/>
          <p:nvPr/>
        </p:nvSpPr>
        <p:spPr>
          <a:xfrm>
            <a:off x="612872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7e056f81e_5_67"/>
          <p:cNvSpPr txBox="1"/>
          <p:nvPr/>
        </p:nvSpPr>
        <p:spPr>
          <a:xfrm>
            <a:off x="288950" y="2055275"/>
            <a:ext cx="5424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ㆍTrain : (160534, 14) ㆍChurn_Modeling : (10002, 14)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ㆍTest  : (110023, 12)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g1f7e056f81e_5_67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AE61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g1f7e056f81e_5_67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g1f7e056f81e_5_67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g1f7e056f81e_5_67"/>
          <p:cNvSpPr txBox="1"/>
          <p:nvPr/>
        </p:nvSpPr>
        <p:spPr>
          <a:xfrm>
            <a:off x="69558" y="602700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설명</a:t>
            </a:r>
            <a:endParaRPr/>
          </a:p>
        </p:txBody>
      </p:sp>
      <p:sp>
        <p:nvSpPr>
          <p:cNvPr id="258" name="Google Shape;258;g1f7e056f81e_5_67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g1f7e056f81e_5_67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0" name="Google Shape;260;g1f7e056f81e_5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50" y="3381213"/>
            <a:ext cx="4933087" cy="31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1f7e056f81e_5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2200" y="2071000"/>
            <a:ext cx="4284516" cy="44798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f7e056f81e_5_67"/>
          <p:cNvSpPr txBox="1"/>
          <p:nvPr/>
        </p:nvSpPr>
        <p:spPr>
          <a:xfrm>
            <a:off x="288950" y="1448100"/>
            <a:ext cx="327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크기</a:t>
            </a:r>
            <a:endParaRPr b="1" sz="2000"/>
          </a:p>
        </p:txBody>
      </p:sp>
      <p:sp>
        <p:nvSpPr>
          <p:cNvPr id="263" name="Google Shape;263;g1f7e056f81e_5_67"/>
          <p:cNvSpPr txBox="1"/>
          <p:nvPr/>
        </p:nvSpPr>
        <p:spPr>
          <a:xfrm>
            <a:off x="288950" y="2774042"/>
            <a:ext cx="327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피처 요약표</a:t>
            </a:r>
            <a:endParaRPr b="1" sz="2000"/>
          </a:p>
        </p:txBody>
      </p:sp>
      <p:sp>
        <p:nvSpPr>
          <p:cNvPr id="264" name="Google Shape;264;g1f7e056f81e_5_67"/>
          <p:cNvSpPr txBox="1"/>
          <p:nvPr/>
        </p:nvSpPr>
        <p:spPr>
          <a:xfrm>
            <a:off x="6422200" y="1438475"/>
            <a:ext cx="327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컬럼 설명</a:t>
            </a:r>
            <a:endParaRPr b="1" sz="2000"/>
          </a:p>
        </p:txBody>
      </p:sp>
      <p:sp>
        <p:nvSpPr>
          <p:cNvPr id="265" name="Google Shape;265;g1f7e056f81e_5_67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g1f7e056f81e_5_67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g1f7e056f81e_5_67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g1f7e056f81e_5_67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g1f7e056f81e_5_67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g1f7e056f81e_5_67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g1f7e056f81e_5_67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g1f7e056f81e_5_67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g1f7e056f81e_5_67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g1f7e056f81e_5_67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g1f7e056f81e_5_67"/>
          <p:cNvSpPr/>
          <p:nvPr/>
        </p:nvSpPr>
        <p:spPr>
          <a:xfrm>
            <a:off x="-862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g1f7e056f81e_5_67"/>
          <p:cNvSpPr/>
          <p:nvPr/>
        </p:nvSpPr>
        <p:spPr>
          <a:xfrm>
            <a:off x="612872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f7e056f81e_5_111"/>
          <p:cNvSpPr txBox="1"/>
          <p:nvPr/>
        </p:nvSpPr>
        <p:spPr>
          <a:xfrm>
            <a:off x="288950" y="1448100"/>
            <a:ext cx="327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 내용</a:t>
            </a:r>
            <a:endParaRPr b="1" sz="1600"/>
          </a:p>
        </p:txBody>
      </p:sp>
      <p:sp>
        <p:nvSpPr>
          <p:cNvPr id="282" name="Google Shape;282;g1f7e056f81e_5_111"/>
          <p:cNvSpPr/>
          <p:nvPr/>
        </p:nvSpPr>
        <p:spPr>
          <a:xfrm>
            <a:off x="0" y="-3079"/>
            <a:ext cx="12192000" cy="1281300"/>
          </a:xfrm>
          <a:prstGeom prst="rect">
            <a:avLst/>
          </a:prstGeom>
          <a:solidFill>
            <a:srgbClr val="AE61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g1f7e056f81e_5_111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g1f7e056f81e_5_111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g1f7e056f81e_5_111"/>
          <p:cNvSpPr txBox="1"/>
          <p:nvPr/>
        </p:nvSpPr>
        <p:spPr>
          <a:xfrm>
            <a:off x="69558" y="602700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전처리</a:t>
            </a:r>
            <a:endParaRPr/>
          </a:p>
        </p:txBody>
      </p:sp>
      <p:sp>
        <p:nvSpPr>
          <p:cNvPr id="286" name="Google Shape;286;g1f7e056f81e_5_111"/>
          <p:cNvSpPr txBox="1"/>
          <p:nvPr/>
        </p:nvSpPr>
        <p:spPr>
          <a:xfrm>
            <a:off x="695550" y="2062200"/>
            <a:ext cx="112179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원본 데이터와 추가 데이터 </a:t>
            </a:r>
            <a:r>
              <a:rPr b="1" lang="en-US" sz="20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병합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b="1" lang="en-US" sz="20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결측치</a:t>
            </a: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</a:t>
            </a:r>
            <a:r>
              <a:rPr b="1" lang="en-US" sz="20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이상치</a:t>
            </a: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확인 후 </a:t>
            </a:r>
            <a:r>
              <a:rPr b="1" lang="en-US" sz="20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삭제 혹은 최빈값 대체</a:t>
            </a: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고려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데이터의 확인 후 </a:t>
            </a:r>
            <a:r>
              <a:rPr b="1" lang="en-US" sz="20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불필요한 Feature 제거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가설과 은행 이탈에 관한 인사이트를 통해 영향을 미칠 것으로 판단되는 </a:t>
            </a:r>
            <a:r>
              <a:rPr b="1" lang="en-US" sz="20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파생 변수 생성</a:t>
            </a:r>
            <a:b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(IsSenior, IsActive_by_CreditCard, Products_Per_Tenure, AgeCat 파생변수 생성)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ㆍF</a:t>
            </a: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eature의 타입을 확인한 후 </a:t>
            </a:r>
            <a:r>
              <a:rPr b="1" lang="en-US" sz="20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형 변환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b="1" lang="en-US" sz="20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Feature Encoding</a:t>
            </a: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진행 → 범주형 변수 수치형으로 변경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Scaling은 </a:t>
            </a:r>
            <a:r>
              <a:rPr b="1" lang="en-US" sz="2000">
                <a:solidFill>
                  <a:schemeClr val="dk1"/>
                </a:solidFill>
                <a:highlight>
                  <a:srgbClr val="FBE3D6"/>
                </a:highlight>
                <a:latin typeface="Malgun Gothic"/>
                <a:ea typeface="Malgun Gothic"/>
                <a:cs typeface="Malgun Gothic"/>
                <a:sym typeface="Malgun Gothic"/>
              </a:rPr>
              <a:t>파이프라인</a:t>
            </a: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활용하여 필요한 모델에 맞춰서 진행 예정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g1f7e056f81e_5_111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g1f7e056f81e_5_111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1f7e056f81e_5_111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g1f7e056f81e_5_111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g1f7e056f81e_5_111"/>
          <p:cNvSpPr/>
          <p:nvPr/>
        </p:nvSpPr>
        <p:spPr>
          <a:xfrm>
            <a:off x="0" y="6711158"/>
            <a:ext cx="61200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g1f7e056f81e_5_111"/>
          <p:cNvSpPr/>
          <p:nvPr/>
        </p:nvSpPr>
        <p:spPr>
          <a:xfrm>
            <a:off x="6070678" y="6711158"/>
            <a:ext cx="6120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1f7e056f81e_5_111"/>
          <p:cNvSpPr/>
          <p:nvPr/>
        </p:nvSpPr>
        <p:spPr>
          <a:xfrm>
            <a:off x="0" y="6711150"/>
            <a:ext cx="6137400" cy="145200"/>
          </a:xfrm>
          <a:prstGeom prst="rect">
            <a:avLst/>
          </a:prstGeom>
          <a:solidFill>
            <a:srgbClr val="F7C6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g1f7e056f81e_5_111"/>
          <p:cNvSpPr/>
          <p:nvPr/>
        </p:nvSpPr>
        <p:spPr>
          <a:xfrm>
            <a:off x="6118675" y="6711150"/>
            <a:ext cx="6072000" cy="145200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1f7e056f81e_5_111"/>
          <p:cNvSpPr/>
          <p:nvPr/>
        </p:nvSpPr>
        <p:spPr>
          <a:xfrm>
            <a:off x="-8625" y="6712800"/>
            <a:ext cx="6137400" cy="145200"/>
          </a:xfrm>
          <a:prstGeom prst="rect">
            <a:avLst/>
          </a:prstGeom>
          <a:solidFill>
            <a:srgbClr val="F27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g1f7e056f81e_5_111"/>
          <p:cNvSpPr/>
          <p:nvPr/>
        </p:nvSpPr>
        <p:spPr>
          <a:xfrm>
            <a:off x="6128725" y="6712800"/>
            <a:ext cx="6072000" cy="145200"/>
          </a:xfrm>
          <a:prstGeom prst="rect">
            <a:avLst/>
          </a:prstGeom>
          <a:solidFill>
            <a:srgbClr val="96391A">
              <a:alpha val="759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2024-04-22T10:55:03Z</dcterms:created>
  <dc:creator>민기 강</dc:creator>
</cp:coreProperties>
</file>